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61" r:id="rId2"/>
    <p:sldId id="257" r:id="rId3"/>
    <p:sldId id="259" r:id="rId4"/>
    <p:sldId id="272" r:id="rId5"/>
    <p:sldId id="260" r:id="rId6"/>
    <p:sldId id="263" r:id="rId7"/>
    <p:sldId id="275" r:id="rId8"/>
    <p:sldId id="303" r:id="rId9"/>
    <p:sldId id="281" r:id="rId10"/>
    <p:sldId id="283" r:id="rId11"/>
    <p:sldId id="277" r:id="rId12"/>
    <p:sldId id="282" r:id="rId13"/>
    <p:sldId id="285" r:id="rId14"/>
    <p:sldId id="284" r:id="rId15"/>
    <p:sldId id="289" r:id="rId16"/>
    <p:sldId id="302" r:id="rId17"/>
    <p:sldId id="305" r:id="rId18"/>
    <p:sldId id="306" r:id="rId19"/>
    <p:sldId id="307" r:id="rId20"/>
    <p:sldId id="278" r:id="rId21"/>
    <p:sldId id="286" r:id="rId22"/>
    <p:sldId id="287" r:id="rId23"/>
    <p:sldId id="304" r:id="rId24"/>
    <p:sldId id="290" r:id="rId25"/>
    <p:sldId id="296" r:id="rId26"/>
    <p:sldId id="300" r:id="rId27"/>
    <p:sldId id="299" r:id="rId28"/>
    <p:sldId id="298" r:id="rId29"/>
    <p:sldId id="297" r:id="rId30"/>
    <p:sldId id="262" r:id="rId31"/>
    <p:sldId id="266" r:id="rId32"/>
    <p:sldId id="301" r:id="rId33"/>
  </p:sldIdLst>
  <p:sldSz cx="18288000" cy="10287000"/>
  <p:notesSz cx="6858000" cy="9144000"/>
  <p:embeddedFontLst>
    <p:embeddedFont>
      <p:font typeface="Arimo" panose="020B0604020202020204" charset="0"/>
      <p:regular r:id="rId35"/>
    </p:embeddedFont>
    <p:embeddedFont>
      <p:font typeface="Arimo Bold" panose="020B0604020202020204" charset="0"/>
      <p:regular r:id="rId36"/>
    </p:embeddedFont>
    <p:embeddedFont>
      <p:font typeface="Cambria Math" panose="02040503050406030204" pitchFamily="18" charset="0"/>
      <p:regular r:id="rId37"/>
    </p:embeddedFont>
    <p:embeddedFont>
      <p:font typeface="DM Sans" pitchFamily="2" charset="0"/>
      <p:regular r:id="rId38"/>
      <p:bold r:id="rId39"/>
      <p:italic r:id="rId40"/>
      <p:boldItalic r:id="rId41"/>
    </p:embeddedFont>
    <p:embeddedFont>
      <p:font typeface="Poppins" panose="00000500000000000000" pitchFamily="2" charset="0"/>
      <p:regular r:id="rId42"/>
      <p:bold r:id="rId43"/>
      <p:italic r:id="rId44"/>
      <p:boldItalic r:id="rId45"/>
    </p:embeddedFont>
    <p:embeddedFont>
      <p:font typeface="Poppins Bold" panose="00000800000000000000" pitchFamily="2" charset="0"/>
      <p:regular r:id="rId46"/>
      <p:bold r:id="rId47"/>
    </p:embeddedFont>
    <p:embeddedFont>
      <p:font typeface="Segoe UI" panose="020B0502040204020203" pitchFamily="34" charset="0"/>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4597D1-AE94-F280-2223-9A688E937CEC}" v="72" dt="2025-05-05T04:51:59.304"/>
    <p1510:client id="{B0173F79-4FBE-3C38-FEB4-02BD8C7DBF48}" v="3" dt="2025-05-05T07:31:38.850"/>
    <p1510:client id="{D09C54DF-69F3-1FA3-E832-0A7A397EF41F}" v="7" dt="2025-05-05T01:50:56.215"/>
    <p1510:client id="{D662DAF4-A9BB-44A2-8AD7-005BFDAB3AB3}" v="1547" dt="2025-05-05T07:41:04.052"/>
    <p1510:client id="{DA9A60DA-749C-16CC-07C8-9FEA9DDD7D33}" v="17" dt="2025-05-05T06:22:12.336"/>
    <p1510:client id="{ECF96162-B682-AA78-E8A8-BE155954DE08}" v="218" dt="2025-05-05T03:08:27.7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03DFA-10E0-4FE5-AADA-BD9682FD5F30}" type="datetimeFigureOut">
              <a:rPr lang="en-IN" smtClean="0"/>
              <a:t>05-05-2025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576BAC-E83C-4529-9DE8-19C3F4270058}" type="slidenum">
              <a:rPr lang="en-IN" smtClean="0"/>
              <a:t>‹#›</a:t>
            </a:fld>
            <a:endParaRPr lang="en-IN"/>
          </a:p>
        </p:txBody>
      </p:sp>
    </p:spTree>
    <p:extLst>
      <p:ext uri="{BB962C8B-B14F-4D97-AF65-F5344CB8AC3E}">
        <p14:creationId xmlns:p14="http://schemas.microsoft.com/office/powerpoint/2010/main" val="1410610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576BAC-E83C-4529-9DE8-19C3F4270058}" type="slidenum">
              <a:rPr lang="en-IN" smtClean="0"/>
              <a:t>6</a:t>
            </a:fld>
            <a:endParaRPr lang="en-IN"/>
          </a:p>
        </p:txBody>
      </p:sp>
    </p:spTree>
    <p:extLst>
      <p:ext uri="{BB962C8B-B14F-4D97-AF65-F5344CB8AC3E}">
        <p14:creationId xmlns:p14="http://schemas.microsoft.com/office/powerpoint/2010/main" val="2739269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576BAC-E83C-4529-9DE8-19C3F4270058}" type="slidenum">
              <a:rPr lang="en-IN" smtClean="0"/>
              <a:t>7</a:t>
            </a:fld>
            <a:endParaRPr lang="en-IN"/>
          </a:p>
        </p:txBody>
      </p:sp>
    </p:spTree>
    <p:extLst>
      <p:ext uri="{BB962C8B-B14F-4D97-AF65-F5344CB8AC3E}">
        <p14:creationId xmlns:p14="http://schemas.microsoft.com/office/powerpoint/2010/main" val="5771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0EC81-F16E-016F-E730-9AAACC8E70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6FE401-4465-ADBA-9A0C-A99BA1512C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18D0BB-D147-EF2C-734D-655025E5C1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9FC850A-6BBD-E3F1-6D10-2522A3B575A9}"/>
              </a:ext>
            </a:extLst>
          </p:cNvPr>
          <p:cNvSpPr>
            <a:spLocks noGrp="1"/>
          </p:cNvSpPr>
          <p:nvPr>
            <p:ph type="sldNum" sz="quarter" idx="5"/>
          </p:nvPr>
        </p:nvSpPr>
        <p:spPr/>
        <p:txBody>
          <a:bodyPr/>
          <a:lstStyle/>
          <a:p>
            <a:fld id="{C5576BAC-E83C-4529-9DE8-19C3F4270058}" type="slidenum">
              <a:rPr lang="en-IN" smtClean="0"/>
              <a:t>8</a:t>
            </a:fld>
            <a:endParaRPr lang="en-IN"/>
          </a:p>
        </p:txBody>
      </p:sp>
    </p:spTree>
    <p:extLst>
      <p:ext uri="{BB962C8B-B14F-4D97-AF65-F5344CB8AC3E}">
        <p14:creationId xmlns:p14="http://schemas.microsoft.com/office/powerpoint/2010/main" val="2178536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576BAC-E83C-4529-9DE8-19C3F4270058}" type="slidenum">
              <a:rPr lang="en-IN" smtClean="0"/>
              <a:t>9</a:t>
            </a:fld>
            <a:endParaRPr lang="en-IN"/>
          </a:p>
        </p:txBody>
      </p:sp>
    </p:spTree>
    <p:extLst>
      <p:ext uri="{BB962C8B-B14F-4D97-AF65-F5344CB8AC3E}">
        <p14:creationId xmlns:p14="http://schemas.microsoft.com/office/powerpoint/2010/main" val="444994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5576BAC-E83C-4529-9DE8-19C3F4270058}" type="slidenum">
              <a:rPr lang="en-IN" smtClean="0"/>
              <a:t>15</a:t>
            </a:fld>
            <a:endParaRPr lang="en-IN"/>
          </a:p>
        </p:txBody>
      </p:sp>
    </p:spTree>
    <p:extLst>
      <p:ext uri="{BB962C8B-B14F-4D97-AF65-F5344CB8AC3E}">
        <p14:creationId xmlns:p14="http://schemas.microsoft.com/office/powerpoint/2010/main" val="1520894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5576BAC-E83C-4529-9DE8-19C3F4270058}" type="slidenum">
              <a:rPr lang="en-IN" smtClean="0"/>
              <a:t>20</a:t>
            </a:fld>
            <a:endParaRPr lang="en-IN"/>
          </a:p>
        </p:txBody>
      </p:sp>
    </p:spTree>
    <p:extLst>
      <p:ext uri="{BB962C8B-B14F-4D97-AF65-F5344CB8AC3E}">
        <p14:creationId xmlns:p14="http://schemas.microsoft.com/office/powerpoint/2010/main" val="3576802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576BAC-E83C-4529-9DE8-19C3F4270058}" type="slidenum">
              <a:rPr lang="en-IN" smtClean="0"/>
              <a:t>21</a:t>
            </a:fld>
            <a:endParaRPr lang="en-IN"/>
          </a:p>
        </p:txBody>
      </p:sp>
    </p:spTree>
    <p:extLst>
      <p:ext uri="{BB962C8B-B14F-4D97-AF65-F5344CB8AC3E}">
        <p14:creationId xmlns:p14="http://schemas.microsoft.com/office/powerpoint/2010/main" val="1685291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1.pn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hyperlink" Target="https://github.com/Kush27110405/Final_Year_Projec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2A2A"/>
        </a:solidFill>
        <a:effectLst/>
      </p:bgPr>
    </p:bg>
    <p:spTree>
      <p:nvGrpSpPr>
        <p:cNvPr id="1" name=""/>
        <p:cNvGrpSpPr/>
        <p:nvPr/>
      </p:nvGrpSpPr>
      <p:grpSpPr>
        <a:xfrm>
          <a:off x="0" y="0"/>
          <a:ext cx="0" cy="0"/>
          <a:chOff x="0" y="0"/>
          <a:chExt cx="0" cy="0"/>
        </a:xfrm>
      </p:grpSpPr>
      <p:sp>
        <p:nvSpPr>
          <p:cNvPr id="2" name="TextBox 2"/>
          <p:cNvSpPr txBox="1"/>
          <p:nvPr/>
        </p:nvSpPr>
        <p:spPr>
          <a:xfrm>
            <a:off x="685800" y="876300"/>
            <a:ext cx="16078200" cy="3163623"/>
          </a:xfrm>
          <a:prstGeom prst="rect">
            <a:avLst/>
          </a:prstGeom>
        </p:spPr>
        <p:txBody>
          <a:bodyPr wrap="square" lIns="0" tIns="0" rIns="0" bIns="0" rtlCol="0" anchor="t">
            <a:spAutoFit/>
          </a:bodyPr>
          <a:lstStyle/>
          <a:p>
            <a:pPr lvl="0" algn="ctr">
              <a:lnSpc>
                <a:spcPct val="150000"/>
              </a:lnSpc>
              <a:spcBef>
                <a:spcPct val="0"/>
              </a:spcBef>
            </a:pPr>
            <a:r>
              <a:rPr lang="en-US" sz="7200" b="1">
                <a:solidFill>
                  <a:schemeClr val="bg1"/>
                </a:solidFill>
              </a:rPr>
              <a:t>Image Copyright Protection Based on Blockchain and Zero-Watermark</a:t>
            </a:r>
            <a:endParaRPr lang="en-US" sz="7200" b="1" spc="1212">
              <a:solidFill>
                <a:srgbClr val="2B2A2A"/>
              </a:solidFill>
              <a:latin typeface="Poppins Bold"/>
              <a:ea typeface="Poppins Bold"/>
              <a:cs typeface="Poppins Bold"/>
              <a:sym typeface="Poppins Bold"/>
            </a:endParaRPr>
          </a:p>
        </p:txBody>
      </p:sp>
      <p:sp>
        <p:nvSpPr>
          <p:cNvPr id="3" name="Freeform 3"/>
          <p:cNvSpPr/>
          <p:nvPr/>
        </p:nvSpPr>
        <p:spPr>
          <a:xfrm rot="-5312045">
            <a:off x="10747134" y="892144"/>
            <a:ext cx="12928340" cy="6662053"/>
          </a:xfrm>
          <a:custGeom>
            <a:avLst/>
            <a:gdLst/>
            <a:ahLst/>
            <a:cxnLst/>
            <a:rect l="l" t="t" r="r" b="b"/>
            <a:pathLst>
              <a:path w="12928340" h="6662053">
                <a:moveTo>
                  <a:pt x="0" y="0"/>
                </a:moveTo>
                <a:lnTo>
                  <a:pt x="12928340" y="0"/>
                </a:lnTo>
                <a:lnTo>
                  <a:pt x="12928340" y="6662052"/>
                </a:lnTo>
                <a:lnTo>
                  <a:pt x="0" y="666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6013920">
            <a:off x="-5203986" y="2028634"/>
            <a:ext cx="12928340" cy="6662053"/>
          </a:xfrm>
          <a:custGeom>
            <a:avLst/>
            <a:gdLst/>
            <a:ahLst/>
            <a:cxnLst/>
            <a:rect l="l" t="t" r="r" b="b"/>
            <a:pathLst>
              <a:path w="12928340" h="6662053">
                <a:moveTo>
                  <a:pt x="0" y="0"/>
                </a:moveTo>
                <a:lnTo>
                  <a:pt x="12928340" y="0"/>
                </a:lnTo>
                <a:lnTo>
                  <a:pt x="12928340" y="6662053"/>
                </a:lnTo>
                <a:lnTo>
                  <a:pt x="0" y="6662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256645E-678A-7C31-5655-FDDEB0C043B4}"/>
              </a:ext>
            </a:extLst>
          </p:cNvPr>
          <p:cNvSpPr txBox="1"/>
          <p:nvPr/>
        </p:nvSpPr>
        <p:spPr>
          <a:xfrm>
            <a:off x="6096000" y="4396821"/>
            <a:ext cx="6505507" cy="2499467"/>
          </a:xfrm>
          <a:prstGeom prst="rect">
            <a:avLst/>
          </a:prstGeom>
          <a:noFill/>
        </p:spPr>
        <p:txBody>
          <a:bodyPr wrap="square" rtlCol="0">
            <a:spAutoFit/>
          </a:bodyPr>
          <a:lstStyle/>
          <a:p>
            <a:pPr>
              <a:lnSpc>
                <a:spcPct val="150000"/>
              </a:lnSpc>
            </a:pPr>
            <a:r>
              <a:rPr lang="en-IN" sz="3200" b="1">
                <a:solidFill>
                  <a:schemeClr val="bg1">
                    <a:lumMod val="95000"/>
                  </a:schemeClr>
                </a:solidFill>
              </a:rPr>
              <a:t>            </a:t>
            </a:r>
            <a:r>
              <a:rPr lang="en-IN" sz="3600" b="1">
                <a:solidFill>
                  <a:schemeClr val="bg1">
                    <a:lumMod val="95000"/>
                  </a:schemeClr>
                </a:solidFill>
              </a:rPr>
              <a:t>Submitted by</a:t>
            </a:r>
          </a:p>
          <a:p>
            <a:pPr>
              <a:lnSpc>
                <a:spcPct val="150000"/>
              </a:lnSpc>
            </a:pPr>
            <a:r>
              <a:rPr lang="en-IN" sz="3600" b="1">
                <a:solidFill>
                  <a:schemeClr val="bg1">
                    <a:lumMod val="95000"/>
                  </a:schemeClr>
                </a:solidFill>
              </a:rPr>
              <a:t>Gouthami </a:t>
            </a:r>
            <a:r>
              <a:rPr lang="en-IN" sz="3600" b="1" err="1">
                <a:solidFill>
                  <a:schemeClr val="bg1">
                    <a:lumMod val="95000"/>
                  </a:schemeClr>
                </a:solidFill>
              </a:rPr>
              <a:t>Kethavath</a:t>
            </a:r>
            <a:r>
              <a:rPr lang="en-IN" sz="3600" b="1">
                <a:solidFill>
                  <a:schemeClr val="bg1">
                    <a:lumMod val="95000"/>
                  </a:schemeClr>
                </a:solidFill>
              </a:rPr>
              <a:t> (21JE0367) </a:t>
            </a:r>
          </a:p>
          <a:p>
            <a:pPr>
              <a:lnSpc>
                <a:spcPct val="150000"/>
              </a:lnSpc>
            </a:pPr>
            <a:r>
              <a:rPr lang="en-IN" sz="3600" b="1">
                <a:solidFill>
                  <a:schemeClr val="bg1">
                    <a:lumMod val="95000"/>
                  </a:schemeClr>
                </a:solidFill>
              </a:rPr>
              <a:t>Kush </a:t>
            </a:r>
            <a:r>
              <a:rPr lang="en-IN" sz="3600" b="1" err="1">
                <a:solidFill>
                  <a:schemeClr val="bg1">
                    <a:lumMod val="95000"/>
                  </a:schemeClr>
                </a:solidFill>
              </a:rPr>
              <a:t>Milkesh</a:t>
            </a:r>
            <a:r>
              <a:rPr lang="en-IN" sz="3600" b="1">
                <a:solidFill>
                  <a:schemeClr val="bg1">
                    <a:lumMod val="95000"/>
                  </a:schemeClr>
                </a:solidFill>
              </a:rPr>
              <a:t> Mistry (21JE0499)</a:t>
            </a:r>
          </a:p>
        </p:txBody>
      </p:sp>
      <p:sp>
        <p:nvSpPr>
          <p:cNvPr id="7" name="TextBox 6">
            <a:extLst>
              <a:ext uri="{FF2B5EF4-FFF2-40B4-BE49-F238E27FC236}">
                <a16:creationId xmlns:a16="http://schemas.microsoft.com/office/drawing/2014/main" id="{8D790E95-393A-5793-08C3-EA7C69E5D183}"/>
              </a:ext>
            </a:extLst>
          </p:cNvPr>
          <p:cNvSpPr txBox="1"/>
          <p:nvPr/>
        </p:nvSpPr>
        <p:spPr>
          <a:xfrm>
            <a:off x="5410200" y="8039100"/>
            <a:ext cx="6990610" cy="1938992"/>
          </a:xfrm>
          <a:prstGeom prst="rect">
            <a:avLst/>
          </a:prstGeom>
          <a:noFill/>
        </p:spPr>
        <p:txBody>
          <a:bodyPr wrap="square" lIns="91440" tIns="45720" rIns="91440" bIns="45720" rtlCol="0" anchor="t">
            <a:spAutoFit/>
          </a:bodyPr>
          <a:lstStyle/>
          <a:p>
            <a:r>
              <a:rPr lang="en-US" sz="4000" b="1">
                <a:solidFill>
                  <a:schemeClr val="bg1">
                    <a:lumMod val="95000"/>
                  </a:schemeClr>
                </a:solidFill>
              </a:rPr>
              <a:t>          Under the Guidance </a:t>
            </a:r>
          </a:p>
          <a:p>
            <a:r>
              <a:rPr lang="en-US" sz="4000" b="1">
                <a:solidFill>
                  <a:schemeClr val="bg1">
                    <a:lumMod val="95000"/>
                  </a:schemeClr>
                </a:solidFill>
              </a:rPr>
              <a:t>                         Of</a:t>
            </a:r>
            <a:endParaRPr lang="en-US" sz="4000" b="1">
              <a:solidFill>
                <a:schemeClr val="bg1">
                  <a:lumMod val="95000"/>
                </a:schemeClr>
              </a:solidFill>
              <a:ea typeface="Calibri"/>
              <a:cs typeface="Calibri"/>
            </a:endParaRPr>
          </a:p>
          <a:p>
            <a:r>
              <a:rPr lang="en-US" sz="4000" b="1">
                <a:solidFill>
                  <a:schemeClr val="bg1">
                    <a:lumMod val="95000"/>
                  </a:schemeClr>
                </a:solidFill>
              </a:rPr>
              <a:t> Prof. Sushanta Mukhopadhyay</a:t>
            </a:r>
            <a:endParaRPr lang="en-IN" sz="4000" b="1">
              <a:solidFill>
                <a:schemeClr val="bg1">
                  <a:lumMod val="95000"/>
                </a:schemeClr>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2A2A"/>
        </a:solidFill>
        <a:effectLst/>
      </p:bgPr>
    </p:bg>
    <p:spTree>
      <p:nvGrpSpPr>
        <p:cNvPr id="1" name="">
          <a:extLst>
            <a:ext uri="{FF2B5EF4-FFF2-40B4-BE49-F238E27FC236}">
              <a16:creationId xmlns:a16="http://schemas.microsoft.com/office/drawing/2014/main" id="{5843A037-D3BA-610C-7687-DB4373BE8BFB}"/>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A75F304C-9C17-5029-2018-5F7F2527F654}"/>
              </a:ext>
            </a:extLst>
          </p:cNvPr>
          <p:cNvSpPr/>
          <p:nvPr/>
        </p:nvSpPr>
        <p:spPr>
          <a:xfrm rot="6013920">
            <a:off x="-6006970" y="1812474"/>
            <a:ext cx="12928340" cy="6662053"/>
          </a:xfrm>
          <a:custGeom>
            <a:avLst/>
            <a:gdLst/>
            <a:ahLst/>
            <a:cxnLst/>
            <a:rect l="l" t="t" r="r" b="b"/>
            <a:pathLst>
              <a:path w="12928340" h="6662053">
                <a:moveTo>
                  <a:pt x="0" y="0"/>
                </a:moveTo>
                <a:lnTo>
                  <a:pt x="12928340" y="0"/>
                </a:lnTo>
                <a:lnTo>
                  <a:pt x="12928340" y="6662053"/>
                </a:lnTo>
                <a:lnTo>
                  <a:pt x="0" y="6662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F61650-5205-57A7-BD6E-4E30696EC762}"/>
                  </a:ext>
                </a:extLst>
              </p:cNvPr>
              <p:cNvSpPr txBox="1"/>
              <p:nvPr/>
            </p:nvSpPr>
            <p:spPr>
              <a:xfrm>
                <a:off x="4399099" y="629450"/>
                <a:ext cx="12940579" cy="2422010"/>
              </a:xfrm>
              <a:prstGeom prst="rect">
                <a:avLst/>
              </a:prstGeom>
              <a:noFill/>
            </p:spPr>
            <p:txBody>
              <a:bodyPr wrap="square" rtlCol="0">
                <a:spAutoFit/>
              </a:bodyPr>
              <a:lstStyle/>
              <a:p>
                <a:pPr>
                  <a:lnSpc>
                    <a:spcPct val="150000"/>
                  </a:lnSpc>
                </a:pPr>
                <a:r>
                  <a:rPr lang="en-US" sz="4000">
                    <a:solidFill>
                      <a:schemeClr val="bg2">
                        <a:lumMod val="90000"/>
                      </a:schemeClr>
                    </a:solidFill>
                    <a:latin typeface="Aptos Display" panose="020B0004020202020204" pitchFamily="34" charset="0"/>
                  </a:rPr>
                  <a:t>Step 5: Feature Image Generation</a:t>
                </a:r>
              </a:p>
              <a:p>
                <a:pPr marL="457200" indent="-457200" algn="just">
                  <a:lnSpc>
                    <a:spcPct val="150000"/>
                  </a:lnSpc>
                  <a:buFont typeface="Wingdings" panose="05000000000000000000" pitchFamily="2" charset="2"/>
                  <a:buChar char="v"/>
                </a:pPr>
                <a:r>
                  <a:rPr lang="en-US" sz="3200">
                    <a:solidFill>
                      <a:schemeClr val="bg1"/>
                    </a:solidFill>
                    <a:latin typeface="Aptos Display" panose="020B0004020202020204" pitchFamily="34" charset="0"/>
                  </a:rPr>
                  <a:t>Convert each ​ </a:t>
                </a:r>
                <a14:m>
                  <m:oMath xmlns:m="http://schemas.openxmlformats.org/officeDocument/2006/math">
                    <m:sSub>
                      <m:sSubPr>
                        <m:ctrlPr>
                          <a:rPr lang="en-US" sz="320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𝑆</m:t>
                        </m:r>
                      </m:e>
                      <m:sub>
                        <m:r>
                          <m:rPr>
                            <m:sty m:val="p"/>
                          </m:rPr>
                          <a:rPr lang="en-US" sz="3200" i="0" dirty="0" smtClean="0">
                            <a:solidFill>
                              <a:schemeClr val="bg1"/>
                            </a:solidFill>
                            <a:latin typeface="Cambria Math" panose="02040503050406030204" pitchFamily="18" charset="0"/>
                          </a:rPr>
                          <m:t>max</m:t>
                        </m:r>
                      </m:sub>
                    </m:sSub>
                  </m:oMath>
                </a14:m>
                <a:r>
                  <a:rPr lang="en-US" sz="3200">
                    <a:solidFill>
                      <a:schemeClr val="bg1"/>
                    </a:solidFill>
                    <a:latin typeface="Aptos Display" panose="020B0004020202020204" pitchFamily="34" charset="0"/>
                  </a:rPr>
                  <a:t> in B to binary, extract Most Significant Bit (MSB),Set pixel in F to 1 if MSB is odd, else 0 → feature image F (16×16 binary).</a:t>
                </a:r>
                <a:endParaRPr lang="en-IN" sz="3200">
                  <a:solidFill>
                    <a:schemeClr val="bg1"/>
                  </a:solidFill>
                  <a:latin typeface="Aptos Display" panose="020B0004020202020204" pitchFamily="34" charset="0"/>
                </a:endParaRPr>
              </a:p>
            </p:txBody>
          </p:sp>
        </mc:Choice>
        <mc:Fallback xmlns="">
          <p:sp>
            <p:nvSpPr>
              <p:cNvPr id="3" name="TextBox 2">
                <a:extLst>
                  <a:ext uri="{FF2B5EF4-FFF2-40B4-BE49-F238E27FC236}">
                    <a16:creationId xmlns:a16="http://schemas.microsoft.com/office/drawing/2014/main" id="{2CF61650-5205-57A7-BD6E-4E30696EC762}"/>
                  </a:ext>
                </a:extLst>
              </p:cNvPr>
              <p:cNvSpPr txBox="1">
                <a:spLocks noRot="1" noChangeAspect="1" noMove="1" noResize="1" noEditPoints="1" noAdjustHandles="1" noChangeArrowheads="1" noChangeShapeType="1" noTextEdit="1"/>
              </p:cNvSpPr>
              <p:nvPr/>
            </p:nvSpPr>
            <p:spPr>
              <a:xfrm>
                <a:off x="4399099" y="629450"/>
                <a:ext cx="12940579" cy="2422010"/>
              </a:xfrm>
              <a:prstGeom prst="rect">
                <a:avLst/>
              </a:prstGeom>
              <a:blipFill>
                <a:blip r:embed="rId4"/>
                <a:stretch>
                  <a:fillRect l="-1697" r="-1225" b="-703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B94977D-D77A-B10E-B878-D2DD9B083697}"/>
              </a:ext>
            </a:extLst>
          </p:cNvPr>
          <p:cNvSpPr txBox="1"/>
          <p:nvPr/>
        </p:nvSpPr>
        <p:spPr>
          <a:xfrm>
            <a:off x="4382770" y="3302888"/>
            <a:ext cx="12940579" cy="926920"/>
          </a:xfrm>
          <a:prstGeom prst="rect">
            <a:avLst/>
          </a:prstGeom>
          <a:noFill/>
        </p:spPr>
        <p:txBody>
          <a:bodyPr wrap="square" rtlCol="0">
            <a:spAutoFit/>
          </a:bodyPr>
          <a:lstStyle/>
          <a:p>
            <a:pPr>
              <a:lnSpc>
                <a:spcPct val="150000"/>
              </a:lnSpc>
            </a:pPr>
            <a:r>
              <a:rPr lang="en-US" sz="4000">
                <a:solidFill>
                  <a:schemeClr val="bg2">
                    <a:lumMod val="90000"/>
                  </a:schemeClr>
                </a:solidFill>
                <a:latin typeface="Aptos Display" panose="020B0004020202020204" pitchFamily="34" charset="0"/>
              </a:rPr>
              <a:t>Step 6: Scrambling with Cat Mapping</a:t>
            </a:r>
          </a:p>
        </p:txBody>
      </p:sp>
      <p:sp>
        <p:nvSpPr>
          <p:cNvPr id="14" name="TextBox 13">
            <a:extLst>
              <a:ext uri="{FF2B5EF4-FFF2-40B4-BE49-F238E27FC236}">
                <a16:creationId xmlns:a16="http://schemas.microsoft.com/office/drawing/2014/main" id="{84D9EDF1-5ACB-C2F8-C948-242FEAF023D3}"/>
              </a:ext>
            </a:extLst>
          </p:cNvPr>
          <p:cNvSpPr txBox="1"/>
          <p:nvPr/>
        </p:nvSpPr>
        <p:spPr>
          <a:xfrm>
            <a:off x="4724400" y="4541821"/>
            <a:ext cx="11329122"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a:solidFill>
                  <a:schemeClr val="bg1"/>
                </a:solidFill>
                <a:latin typeface="Aptos Display" panose="020B0004020202020204" pitchFamily="34" charset="0"/>
              </a:rPr>
              <a:t>Scramble F and resized logo W (both 16×16) using Cat Map:</a:t>
            </a:r>
            <a:endParaRPr lang="en-IN">
              <a:solidFill>
                <a:schemeClr val="bg1"/>
              </a:solidFill>
            </a:endParaRPr>
          </a:p>
        </p:txBody>
      </p:sp>
      <p:pic>
        <p:nvPicPr>
          <p:cNvPr id="6" name="Picture 5">
            <a:extLst>
              <a:ext uri="{FF2B5EF4-FFF2-40B4-BE49-F238E27FC236}">
                <a16:creationId xmlns:a16="http://schemas.microsoft.com/office/drawing/2014/main" id="{7746E111-D960-F4FC-0A74-C7FACE5FC0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5750622"/>
            <a:ext cx="9448800" cy="2514600"/>
          </a:xfrm>
          <a:prstGeom prst="rect">
            <a:avLst/>
          </a:prstGeom>
        </p:spPr>
      </p:pic>
      <p:sp>
        <p:nvSpPr>
          <p:cNvPr id="7" name="TextBox 6">
            <a:extLst>
              <a:ext uri="{FF2B5EF4-FFF2-40B4-BE49-F238E27FC236}">
                <a16:creationId xmlns:a16="http://schemas.microsoft.com/office/drawing/2014/main" id="{4A81EA65-1524-3A4A-76AF-9730A2AA2885}"/>
              </a:ext>
            </a:extLst>
          </p:cNvPr>
          <p:cNvSpPr txBox="1"/>
          <p:nvPr/>
        </p:nvSpPr>
        <p:spPr>
          <a:xfrm>
            <a:off x="4888954" y="8877300"/>
            <a:ext cx="11329122"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a:solidFill>
                  <a:schemeClr val="bg1"/>
                </a:solidFill>
                <a:latin typeface="Aptos Display" panose="020B0004020202020204" pitchFamily="34" charset="0"/>
              </a:rPr>
              <a:t>Outputs: Scrambled F′ and W′</a:t>
            </a:r>
            <a:endParaRPr lang="en-IN">
              <a:solidFill>
                <a:schemeClr val="bg1"/>
              </a:solidFill>
            </a:endParaRPr>
          </a:p>
        </p:txBody>
      </p:sp>
    </p:spTree>
    <p:extLst>
      <p:ext uri="{BB962C8B-B14F-4D97-AF65-F5344CB8AC3E}">
        <p14:creationId xmlns:p14="http://schemas.microsoft.com/office/powerpoint/2010/main" val="151813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2A2A"/>
        </a:solidFill>
        <a:effectLst/>
      </p:bgPr>
    </p:bg>
    <p:spTree>
      <p:nvGrpSpPr>
        <p:cNvPr id="1" name="">
          <a:extLst>
            <a:ext uri="{FF2B5EF4-FFF2-40B4-BE49-F238E27FC236}">
              <a16:creationId xmlns:a16="http://schemas.microsoft.com/office/drawing/2014/main" id="{360E19F4-6C00-DE8C-ED80-843CF4E5B62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DD18E60-53A0-8B9F-8455-C8774FF6EA60}"/>
              </a:ext>
            </a:extLst>
          </p:cNvPr>
          <p:cNvSpPr txBox="1"/>
          <p:nvPr/>
        </p:nvSpPr>
        <p:spPr>
          <a:xfrm>
            <a:off x="2362200" y="309732"/>
            <a:ext cx="15392400" cy="1251368"/>
          </a:xfrm>
          <a:prstGeom prst="rect">
            <a:avLst/>
          </a:prstGeom>
        </p:spPr>
        <p:txBody>
          <a:bodyPr wrap="square" lIns="0" tIns="0" rIns="0" bIns="0" rtlCol="0" anchor="t">
            <a:spAutoFit/>
          </a:bodyPr>
          <a:lstStyle/>
          <a:p>
            <a:pPr marL="0" lvl="0" indent="0" algn="ctr">
              <a:lnSpc>
                <a:spcPct val="150000"/>
              </a:lnSpc>
              <a:spcBef>
                <a:spcPct val="0"/>
              </a:spcBef>
            </a:pPr>
            <a:r>
              <a:rPr lang="en-US" sz="6000" b="1">
                <a:solidFill>
                  <a:schemeClr val="bg2"/>
                </a:solidFill>
              </a:rPr>
              <a:t>Disadvantages of Cap Mapping:</a:t>
            </a:r>
            <a:endParaRPr lang="en-US" sz="6000" b="1" spc="1212">
              <a:solidFill>
                <a:schemeClr val="bg2"/>
              </a:solidFill>
              <a:latin typeface="Poppins Bold"/>
              <a:ea typeface="Poppins Bold"/>
              <a:cs typeface="Poppins Bold"/>
              <a:sym typeface="Poppins Bold"/>
            </a:endParaRPr>
          </a:p>
        </p:txBody>
      </p:sp>
      <p:sp>
        <p:nvSpPr>
          <p:cNvPr id="4" name="Freeform 4">
            <a:extLst>
              <a:ext uri="{FF2B5EF4-FFF2-40B4-BE49-F238E27FC236}">
                <a16:creationId xmlns:a16="http://schemas.microsoft.com/office/drawing/2014/main" id="{D364BEAC-0B3D-7D76-3B78-99A52E74EF3F}"/>
              </a:ext>
            </a:extLst>
          </p:cNvPr>
          <p:cNvSpPr/>
          <p:nvPr/>
        </p:nvSpPr>
        <p:spPr>
          <a:xfrm rot="6013920">
            <a:off x="-4476258" y="1456957"/>
            <a:ext cx="12928340" cy="6662053"/>
          </a:xfrm>
          <a:custGeom>
            <a:avLst/>
            <a:gdLst/>
            <a:ahLst/>
            <a:cxnLst/>
            <a:rect l="l" t="t" r="r" b="b"/>
            <a:pathLst>
              <a:path w="12928340" h="6662053">
                <a:moveTo>
                  <a:pt x="0" y="0"/>
                </a:moveTo>
                <a:lnTo>
                  <a:pt x="12928340" y="0"/>
                </a:lnTo>
                <a:lnTo>
                  <a:pt x="12928340" y="6662053"/>
                </a:lnTo>
                <a:lnTo>
                  <a:pt x="0" y="6662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2">
            <a:extLst>
              <a:ext uri="{FF2B5EF4-FFF2-40B4-BE49-F238E27FC236}">
                <a16:creationId xmlns:a16="http://schemas.microsoft.com/office/drawing/2014/main" id="{F7F5595F-AD75-C222-7E57-D7538263ADB4}"/>
              </a:ext>
            </a:extLst>
          </p:cNvPr>
          <p:cNvSpPr txBox="1"/>
          <p:nvPr/>
        </p:nvSpPr>
        <p:spPr>
          <a:xfrm>
            <a:off x="5791200" y="2171700"/>
            <a:ext cx="10439400" cy="6664004"/>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q"/>
            </a:pPr>
            <a:r>
              <a:rPr lang="en-US" sz="3200">
                <a:solidFill>
                  <a:schemeClr val="bg1"/>
                </a:solidFill>
              </a:rPr>
              <a:t>Cat Map is a basic scrambling method.</a:t>
            </a:r>
          </a:p>
          <a:p>
            <a:pPr marL="457200" indent="-457200" algn="just">
              <a:lnSpc>
                <a:spcPct val="150000"/>
              </a:lnSpc>
              <a:buFont typeface="Wingdings" panose="05000000000000000000" pitchFamily="2" charset="2"/>
              <a:buChar char="q"/>
            </a:pPr>
            <a:r>
              <a:rPr lang="en-US" sz="3200">
                <a:solidFill>
                  <a:schemeClr val="bg1"/>
                </a:solidFill>
              </a:rPr>
              <a:t>Cat Mapping doesn't use random values for each image, so all images are scrambled in the same predictable way. This makes it easier for attackers to spot patterns and break the scrambling using comparison techniques.</a:t>
            </a:r>
          </a:p>
          <a:p>
            <a:pPr marL="457200" indent="-457200" algn="just">
              <a:lnSpc>
                <a:spcPct val="150000"/>
              </a:lnSpc>
              <a:buFont typeface="Wingdings" panose="05000000000000000000" pitchFamily="2" charset="2"/>
              <a:buChar char="q"/>
            </a:pPr>
            <a:r>
              <a:rPr lang="en-US" sz="3200">
                <a:solidFill>
                  <a:schemeClr val="bg1"/>
                </a:solidFill>
              </a:rPr>
              <a:t>Cat Map is periodic, so after a specific number of iterations, the scrambled image returns to its original form. This makes it vulnerable to attacks that simply track and reverse the process without knowing the scrambling key.</a:t>
            </a:r>
            <a:endParaRPr lang="en-IN" sz="3200">
              <a:solidFill>
                <a:schemeClr val="bg1"/>
              </a:solidFill>
            </a:endParaRPr>
          </a:p>
        </p:txBody>
      </p:sp>
      <p:cxnSp>
        <p:nvCxnSpPr>
          <p:cNvPr id="14" name="Straight Connector 13">
            <a:extLst>
              <a:ext uri="{FF2B5EF4-FFF2-40B4-BE49-F238E27FC236}">
                <a16:creationId xmlns:a16="http://schemas.microsoft.com/office/drawing/2014/main" id="{F7EE4D20-A044-D11F-3E54-93718726B9C3}"/>
              </a:ext>
            </a:extLst>
          </p:cNvPr>
          <p:cNvCxnSpPr/>
          <p:nvPr/>
        </p:nvCxnSpPr>
        <p:spPr>
          <a:xfrm>
            <a:off x="4267200" y="1714500"/>
            <a:ext cx="12801600" cy="0"/>
          </a:xfrm>
          <a:prstGeom prst="line">
            <a:avLst/>
          </a:prstGeom>
          <a:ln>
            <a:solidFill>
              <a:schemeClr val="bg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264725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2A2A"/>
        </a:solidFill>
        <a:effectLst/>
      </p:bgPr>
    </p:bg>
    <p:spTree>
      <p:nvGrpSpPr>
        <p:cNvPr id="1" name="">
          <a:extLst>
            <a:ext uri="{FF2B5EF4-FFF2-40B4-BE49-F238E27FC236}">
              <a16:creationId xmlns:a16="http://schemas.microsoft.com/office/drawing/2014/main" id="{430085E8-C7F9-6D19-5772-F0542CE73B17}"/>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99D41B77-0DB7-95DA-59BF-69CC1846D854}"/>
              </a:ext>
            </a:extLst>
          </p:cNvPr>
          <p:cNvSpPr/>
          <p:nvPr/>
        </p:nvSpPr>
        <p:spPr>
          <a:xfrm rot="6013920">
            <a:off x="-6006970" y="1812474"/>
            <a:ext cx="12928340" cy="6662053"/>
          </a:xfrm>
          <a:custGeom>
            <a:avLst/>
            <a:gdLst/>
            <a:ahLst/>
            <a:cxnLst/>
            <a:rect l="l" t="t" r="r" b="b"/>
            <a:pathLst>
              <a:path w="12928340" h="6662053">
                <a:moveTo>
                  <a:pt x="0" y="0"/>
                </a:moveTo>
                <a:lnTo>
                  <a:pt x="12928340" y="0"/>
                </a:lnTo>
                <a:lnTo>
                  <a:pt x="12928340" y="6662053"/>
                </a:lnTo>
                <a:lnTo>
                  <a:pt x="0" y="6662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2">
            <a:extLst>
              <a:ext uri="{FF2B5EF4-FFF2-40B4-BE49-F238E27FC236}">
                <a16:creationId xmlns:a16="http://schemas.microsoft.com/office/drawing/2014/main" id="{525C7B9A-8751-F6A6-E418-AB178BE21463}"/>
              </a:ext>
            </a:extLst>
          </p:cNvPr>
          <p:cNvSpPr txBox="1"/>
          <p:nvPr/>
        </p:nvSpPr>
        <p:spPr>
          <a:xfrm>
            <a:off x="4267200" y="2324100"/>
            <a:ext cx="12940579" cy="8331320"/>
          </a:xfrm>
          <a:prstGeom prst="rect">
            <a:avLst/>
          </a:prstGeom>
          <a:noFill/>
        </p:spPr>
        <p:txBody>
          <a:bodyPr wrap="square" rtlCol="0">
            <a:spAutoFit/>
          </a:bodyPr>
          <a:lstStyle/>
          <a:p>
            <a:pPr algn="just">
              <a:lnSpc>
                <a:spcPct val="150000"/>
              </a:lnSpc>
            </a:pPr>
            <a:r>
              <a:rPr lang="en-US" sz="3200">
                <a:solidFill>
                  <a:schemeClr val="bg1"/>
                </a:solidFill>
                <a:latin typeface="Aptos Display" panose="020B0004020202020204" pitchFamily="34" charset="0"/>
              </a:rPr>
              <a:t>Dynamic key-based scrambling ensures each image is scrambled uniquely by introducing a randomized key that changes for every image. This key is used to initialize chaotic maps (such as Henon, Lorenz, or Logistic maps), making the scrambling process highly unpredictable and difficult to reverse without knowledge of the key.</a:t>
            </a:r>
          </a:p>
          <a:p>
            <a:pPr>
              <a:lnSpc>
                <a:spcPct val="150000"/>
              </a:lnSpc>
            </a:pPr>
            <a:r>
              <a:rPr lang="en-US" sz="4000">
                <a:solidFill>
                  <a:schemeClr val="bg2">
                    <a:lumMod val="75000"/>
                  </a:schemeClr>
                </a:solidFill>
                <a:latin typeface="Aptos Display" panose="020B0004020202020204" pitchFamily="34" charset="0"/>
              </a:rPr>
              <a:t>Benefits:</a:t>
            </a:r>
          </a:p>
          <a:p>
            <a:pPr marL="457200" indent="-457200">
              <a:lnSpc>
                <a:spcPct val="150000"/>
              </a:lnSpc>
              <a:buFont typeface="Wingdings" panose="05000000000000000000" pitchFamily="2" charset="2"/>
              <a:buChar char="ü"/>
            </a:pPr>
            <a:r>
              <a:rPr lang="en-US" sz="3200">
                <a:solidFill>
                  <a:schemeClr val="bg1"/>
                </a:solidFill>
                <a:latin typeface="Aptos Display" panose="020B0004020202020204" pitchFamily="34" charset="0"/>
              </a:rPr>
              <a:t>Stronger Security </a:t>
            </a:r>
          </a:p>
          <a:p>
            <a:pPr marL="457200" indent="-457200">
              <a:lnSpc>
                <a:spcPct val="150000"/>
              </a:lnSpc>
              <a:buFont typeface="Wingdings" panose="05000000000000000000" pitchFamily="2" charset="2"/>
              <a:buChar char="ü"/>
            </a:pPr>
            <a:r>
              <a:rPr lang="en-US" sz="3200">
                <a:solidFill>
                  <a:schemeClr val="bg1"/>
                </a:solidFill>
                <a:latin typeface="Aptos Display" panose="020B0004020202020204" pitchFamily="34" charset="0"/>
              </a:rPr>
              <a:t>Prevents Attacks</a:t>
            </a:r>
          </a:p>
          <a:p>
            <a:pPr marL="457200" indent="-457200">
              <a:lnSpc>
                <a:spcPct val="150000"/>
              </a:lnSpc>
              <a:buFont typeface="Wingdings" panose="05000000000000000000" pitchFamily="2" charset="2"/>
              <a:buChar char="ü"/>
            </a:pPr>
            <a:r>
              <a:rPr lang="en-US" sz="3200">
                <a:solidFill>
                  <a:schemeClr val="bg1"/>
                </a:solidFill>
                <a:latin typeface="Aptos Display" panose="020B0004020202020204" pitchFamily="34" charset="0"/>
              </a:rPr>
              <a:t> Blockchain Security</a:t>
            </a:r>
          </a:p>
          <a:p>
            <a:pPr marL="457200" indent="-457200">
              <a:lnSpc>
                <a:spcPct val="150000"/>
              </a:lnSpc>
              <a:buFont typeface="Wingdings" panose="05000000000000000000" pitchFamily="2" charset="2"/>
              <a:buChar char="ü"/>
            </a:pPr>
            <a:r>
              <a:rPr lang="en-US" sz="3200">
                <a:solidFill>
                  <a:schemeClr val="bg1"/>
                </a:solidFill>
                <a:latin typeface="Aptos Display" panose="020B0004020202020204" pitchFamily="34" charset="0"/>
              </a:rPr>
              <a:t>Highly  Unpredictable</a:t>
            </a:r>
          </a:p>
          <a:p>
            <a:pPr>
              <a:lnSpc>
                <a:spcPct val="150000"/>
              </a:lnSpc>
            </a:pPr>
            <a:endParaRPr lang="en-IN" sz="3200">
              <a:solidFill>
                <a:schemeClr val="bg1"/>
              </a:solidFill>
              <a:latin typeface="Aptos Display" panose="020B0004020202020204" pitchFamily="34" charset="0"/>
            </a:endParaRPr>
          </a:p>
        </p:txBody>
      </p:sp>
      <p:sp>
        <p:nvSpPr>
          <p:cNvPr id="6" name="TextBox 5">
            <a:extLst>
              <a:ext uri="{FF2B5EF4-FFF2-40B4-BE49-F238E27FC236}">
                <a16:creationId xmlns:a16="http://schemas.microsoft.com/office/drawing/2014/main" id="{E1859A37-41F3-BDA2-F98D-F448904EAC11}"/>
              </a:ext>
            </a:extLst>
          </p:cNvPr>
          <p:cNvSpPr txBox="1"/>
          <p:nvPr/>
        </p:nvSpPr>
        <p:spPr>
          <a:xfrm>
            <a:off x="4038601" y="778133"/>
            <a:ext cx="13626378" cy="1015663"/>
          </a:xfrm>
          <a:prstGeom prst="rect">
            <a:avLst/>
          </a:prstGeom>
          <a:noFill/>
        </p:spPr>
        <p:txBody>
          <a:bodyPr wrap="square" rtlCol="0">
            <a:spAutoFit/>
          </a:bodyPr>
          <a:lstStyle/>
          <a:p>
            <a:r>
              <a:rPr lang="en-IN" sz="6000">
                <a:solidFill>
                  <a:schemeClr val="bg2">
                    <a:lumMod val="75000"/>
                  </a:schemeClr>
                </a:solidFill>
              </a:rPr>
              <a:t>Dynamic Key- Based Scrambling Method:</a:t>
            </a:r>
          </a:p>
        </p:txBody>
      </p:sp>
      <p:cxnSp>
        <p:nvCxnSpPr>
          <p:cNvPr id="8" name="Straight Connector 7">
            <a:extLst>
              <a:ext uri="{FF2B5EF4-FFF2-40B4-BE49-F238E27FC236}">
                <a16:creationId xmlns:a16="http://schemas.microsoft.com/office/drawing/2014/main" id="{50CABE07-FA6C-0CF4-18A2-61EF3664698C}"/>
              </a:ext>
            </a:extLst>
          </p:cNvPr>
          <p:cNvCxnSpPr/>
          <p:nvPr/>
        </p:nvCxnSpPr>
        <p:spPr>
          <a:xfrm>
            <a:off x="3505200" y="2019300"/>
            <a:ext cx="14159779" cy="0"/>
          </a:xfrm>
          <a:prstGeom prst="line">
            <a:avLst/>
          </a:prstGeom>
          <a:ln>
            <a:solidFill>
              <a:schemeClr val="bg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729551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2A2A"/>
        </a:solidFill>
        <a:effectLst/>
      </p:bgPr>
    </p:bg>
    <p:spTree>
      <p:nvGrpSpPr>
        <p:cNvPr id="1" name="">
          <a:extLst>
            <a:ext uri="{FF2B5EF4-FFF2-40B4-BE49-F238E27FC236}">
              <a16:creationId xmlns:a16="http://schemas.microsoft.com/office/drawing/2014/main" id="{634DE809-D652-0311-2A84-E911D4A29606}"/>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814F14F9-6D31-5D82-278B-400ECA696D5D}"/>
              </a:ext>
            </a:extLst>
          </p:cNvPr>
          <p:cNvSpPr/>
          <p:nvPr/>
        </p:nvSpPr>
        <p:spPr>
          <a:xfrm rot="6013920">
            <a:off x="-6006970" y="1812474"/>
            <a:ext cx="12928340" cy="6662053"/>
          </a:xfrm>
          <a:custGeom>
            <a:avLst/>
            <a:gdLst/>
            <a:ahLst/>
            <a:cxnLst/>
            <a:rect l="l" t="t" r="r" b="b"/>
            <a:pathLst>
              <a:path w="12928340" h="6662053">
                <a:moveTo>
                  <a:pt x="0" y="0"/>
                </a:moveTo>
                <a:lnTo>
                  <a:pt x="12928340" y="0"/>
                </a:lnTo>
                <a:lnTo>
                  <a:pt x="12928340" y="6662053"/>
                </a:lnTo>
                <a:lnTo>
                  <a:pt x="0" y="6662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2">
            <a:extLst>
              <a:ext uri="{FF2B5EF4-FFF2-40B4-BE49-F238E27FC236}">
                <a16:creationId xmlns:a16="http://schemas.microsoft.com/office/drawing/2014/main" id="{5C13359A-4609-8000-A677-F8BF166ACEDE}"/>
              </a:ext>
            </a:extLst>
          </p:cNvPr>
          <p:cNvSpPr txBox="1"/>
          <p:nvPr/>
        </p:nvSpPr>
        <p:spPr>
          <a:xfrm>
            <a:off x="4267200" y="331719"/>
            <a:ext cx="12940579" cy="4822667"/>
          </a:xfrm>
          <a:prstGeom prst="rect">
            <a:avLst/>
          </a:prstGeom>
          <a:noFill/>
        </p:spPr>
        <p:txBody>
          <a:bodyPr wrap="square" rtlCol="0">
            <a:spAutoFit/>
          </a:bodyPr>
          <a:lstStyle/>
          <a:p>
            <a:pPr>
              <a:lnSpc>
                <a:spcPct val="150000"/>
              </a:lnSpc>
            </a:pPr>
            <a:r>
              <a:rPr lang="en-US" sz="4000">
                <a:solidFill>
                  <a:schemeClr val="bg1"/>
                </a:solidFill>
                <a:latin typeface="Aptos Display" panose="020B0004020202020204" pitchFamily="34" charset="0"/>
              </a:rPr>
              <a:t>Here we considered the Henon Map Method:</a:t>
            </a:r>
          </a:p>
          <a:p>
            <a:pPr>
              <a:lnSpc>
                <a:spcPct val="150000"/>
              </a:lnSpc>
            </a:pPr>
            <a:r>
              <a:rPr lang="en-US" sz="4000">
                <a:solidFill>
                  <a:schemeClr val="bg2">
                    <a:lumMod val="90000"/>
                  </a:schemeClr>
                </a:solidFill>
                <a:latin typeface="Aptos Display" panose="020B0004020202020204" pitchFamily="34" charset="0"/>
              </a:rPr>
              <a:t>What is the Henon Map?</a:t>
            </a:r>
          </a:p>
          <a:p>
            <a:pPr algn="just">
              <a:lnSpc>
                <a:spcPct val="150000"/>
              </a:lnSpc>
            </a:pPr>
            <a:r>
              <a:rPr lang="en-US" sz="3200">
                <a:solidFill>
                  <a:schemeClr val="bg1"/>
                </a:solidFill>
                <a:latin typeface="Aptos Display" panose="020B0004020202020204" pitchFamily="34" charset="0"/>
              </a:rPr>
              <a:t>The Henon map is a nonlinear Mathematical Model that generates chaotic sequences. It is widely used in image encryption because small changes in its parameters (𝑎, 𝑏 , iterations) lead to drastically different outputs. This makes the scrambling pattern highly unpredictable and secure against attacks.</a:t>
            </a:r>
          </a:p>
        </p:txBody>
      </p:sp>
      <p:pic>
        <p:nvPicPr>
          <p:cNvPr id="6" name="Picture 5">
            <a:extLst>
              <a:ext uri="{FF2B5EF4-FFF2-40B4-BE49-F238E27FC236}">
                <a16:creationId xmlns:a16="http://schemas.microsoft.com/office/drawing/2014/main" id="{0A451142-1647-1534-CD2D-690E19C357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5682343"/>
            <a:ext cx="6778532" cy="2057400"/>
          </a:xfrm>
          <a:prstGeom prst="rect">
            <a:avLst/>
          </a:prstGeom>
        </p:spPr>
      </p:pic>
      <p:sp>
        <p:nvSpPr>
          <p:cNvPr id="7" name="TextBox 6">
            <a:extLst>
              <a:ext uri="{FF2B5EF4-FFF2-40B4-BE49-F238E27FC236}">
                <a16:creationId xmlns:a16="http://schemas.microsoft.com/office/drawing/2014/main" id="{85986EF4-4D7B-4EB4-A189-ABE852FB85F4}"/>
              </a:ext>
            </a:extLst>
          </p:cNvPr>
          <p:cNvSpPr txBox="1"/>
          <p:nvPr/>
        </p:nvSpPr>
        <p:spPr>
          <a:xfrm>
            <a:off x="4419600" y="8267700"/>
            <a:ext cx="12940579" cy="1077218"/>
          </a:xfrm>
          <a:prstGeom prst="rect">
            <a:avLst/>
          </a:prstGeom>
          <a:noFill/>
        </p:spPr>
        <p:txBody>
          <a:bodyPr wrap="square" rtlCol="0">
            <a:spAutoFit/>
          </a:bodyPr>
          <a:lstStyle/>
          <a:p>
            <a:pPr marL="457200" indent="-457200" algn="just">
              <a:buFont typeface="Wingdings" panose="05000000000000000000" pitchFamily="2" charset="2"/>
              <a:buChar char="§"/>
            </a:pPr>
            <a:r>
              <a:rPr lang="en-US" sz="3200">
                <a:solidFill>
                  <a:schemeClr val="bg1"/>
                </a:solidFill>
                <a:latin typeface="Aptos Display" panose="020B0004020202020204" pitchFamily="34" charset="0"/>
              </a:rPr>
              <a:t>𝑎 and 𝑏 are the control parameters (key).</a:t>
            </a:r>
          </a:p>
          <a:p>
            <a:pPr marL="457200" indent="-457200" algn="just">
              <a:buFont typeface="Wingdings" panose="05000000000000000000" pitchFamily="2" charset="2"/>
              <a:buChar char="§"/>
            </a:pPr>
            <a:r>
              <a:rPr lang="en-US" sz="3200">
                <a:solidFill>
                  <a:schemeClr val="bg1"/>
                </a:solidFill>
                <a:latin typeface="Aptos Display" panose="020B0004020202020204" pitchFamily="34" charset="0"/>
              </a:rPr>
              <a:t>𝑥𝑛 and 𝑦𝑛​  are the state variables.</a:t>
            </a:r>
          </a:p>
        </p:txBody>
      </p:sp>
    </p:spTree>
    <p:extLst>
      <p:ext uri="{BB962C8B-B14F-4D97-AF65-F5344CB8AC3E}">
        <p14:creationId xmlns:p14="http://schemas.microsoft.com/office/powerpoint/2010/main" val="4233925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2A2A"/>
        </a:solidFill>
        <a:effectLst/>
      </p:bgPr>
    </p:bg>
    <p:spTree>
      <p:nvGrpSpPr>
        <p:cNvPr id="1" name="">
          <a:extLst>
            <a:ext uri="{FF2B5EF4-FFF2-40B4-BE49-F238E27FC236}">
              <a16:creationId xmlns:a16="http://schemas.microsoft.com/office/drawing/2014/main" id="{3F697819-5D63-0B70-DB71-20A86701097D}"/>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1D0F57B2-59C2-F88E-53BC-8002F4CA821E}"/>
              </a:ext>
            </a:extLst>
          </p:cNvPr>
          <p:cNvSpPr/>
          <p:nvPr/>
        </p:nvSpPr>
        <p:spPr>
          <a:xfrm rot="6013920">
            <a:off x="-6006970" y="1812474"/>
            <a:ext cx="12928340" cy="6662053"/>
          </a:xfrm>
          <a:custGeom>
            <a:avLst/>
            <a:gdLst/>
            <a:ahLst/>
            <a:cxnLst/>
            <a:rect l="l" t="t" r="r" b="b"/>
            <a:pathLst>
              <a:path w="12928340" h="6662053">
                <a:moveTo>
                  <a:pt x="0" y="0"/>
                </a:moveTo>
                <a:lnTo>
                  <a:pt x="12928340" y="0"/>
                </a:lnTo>
                <a:lnTo>
                  <a:pt x="12928340" y="6662053"/>
                </a:lnTo>
                <a:lnTo>
                  <a:pt x="0" y="6662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2">
            <a:extLst>
              <a:ext uri="{FF2B5EF4-FFF2-40B4-BE49-F238E27FC236}">
                <a16:creationId xmlns:a16="http://schemas.microsoft.com/office/drawing/2014/main" id="{9DF1C39D-5408-3D01-C4D0-DD39B54FF5F0}"/>
              </a:ext>
            </a:extLst>
          </p:cNvPr>
          <p:cNvSpPr txBox="1"/>
          <p:nvPr/>
        </p:nvSpPr>
        <p:spPr>
          <a:xfrm>
            <a:off x="5715000" y="2324100"/>
            <a:ext cx="13778779" cy="3156185"/>
          </a:xfrm>
          <a:prstGeom prst="rect">
            <a:avLst/>
          </a:prstGeom>
          <a:noFill/>
        </p:spPr>
        <p:txBody>
          <a:bodyPr wrap="square" rtlCol="0">
            <a:spAutoFit/>
          </a:bodyPr>
          <a:lstStyle/>
          <a:p>
            <a:pPr>
              <a:lnSpc>
                <a:spcPct val="150000"/>
              </a:lnSpc>
            </a:pPr>
            <a:r>
              <a:rPr lang="en-US" sz="4000">
                <a:solidFill>
                  <a:schemeClr val="bg2">
                    <a:lumMod val="90000"/>
                  </a:schemeClr>
                </a:solidFill>
                <a:latin typeface="Aptos Display" panose="020B0004020202020204" pitchFamily="34" charset="0"/>
              </a:rPr>
              <a:t>Step 7: Zero-Watermark Generation</a:t>
            </a:r>
          </a:p>
          <a:p>
            <a:pPr marL="457200" indent="-457200" algn="just">
              <a:lnSpc>
                <a:spcPct val="150000"/>
              </a:lnSpc>
              <a:buFont typeface="Wingdings" panose="05000000000000000000" pitchFamily="2" charset="2"/>
              <a:buChar char="v"/>
            </a:pPr>
            <a:r>
              <a:rPr lang="en-US" sz="3200">
                <a:solidFill>
                  <a:schemeClr val="bg1"/>
                </a:solidFill>
                <a:latin typeface="Aptos Display" panose="020B0004020202020204" pitchFamily="34" charset="0"/>
              </a:rPr>
              <a:t>Bitwise XOR to generate watermark:</a:t>
            </a:r>
          </a:p>
          <a:p>
            <a:pPr algn="just">
              <a:lnSpc>
                <a:spcPct val="150000"/>
              </a:lnSpc>
            </a:pPr>
            <a:r>
              <a:rPr lang="en-US" sz="3200">
                <a:solidFill>
                  <a:schemeClr val="bg1"/>
                </a:solidFill>
                <a:latin typeface="Aptos Display" panose="020B0004020202020204" pitchFamily="34" charset="0"/>
              </a:rPr>
              <a:t>                   𝑣  =  F’ (XOR) W’</a:t>
            </a:r>
          </a:p>
          <a:p>
            <a:pPr marL="457200" indent="-457200" algn="just">
              <a:lnSpc>
                <a:spcPct val="150000"/>
              </a:lnSpc>
              <a:buFont typeface="Wingdings" panose="05000000000000000000" pitchFamily="2" charset="2"/>
              <a:buChar char="v"/>
            </a:pPr>
            <a:r>
              <a:rPr lang="en-US" sz="3200">
                <a:solidFill>
                  <a:schemeClr val="bg1"/>
                </a:solidFill>
                <a:latin typeface="Aptos Display" panose="020B0004020202020204" pitchFamily="34" charset="0"/>
              </a:rPr>
              <a:t>Output: Zero-Watermark 𝑣 of size 16×16.</a:t>
            </a:r>
            <a:endParaRPr lang="en-IN" sz="3200">
              <a:solidFill>
                <a:schemeClr val="bg1"/>
              </a:solidFill>
              <a:latin typeface="Aptos Display" panose="020B0004020202020204" pitchFamily="34" charset="0"/>
            </a:endParaRPr>
          </a:p>
        </p:txBody>
      </p:sp>
    </p:spTree>
    <p:extLst>
      <p:ext uri="{BB962C8B-B14F-4D97-AF65-F5344CB8AC3E}">
        <p14:creationId xmlns:p14="http://schemas.microsoft.com/office/powerpoint/2010/main" val="2040485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FFE"/>
        </a:solidFill>
        <a:effectLst/>
      </p:bgPr>
    </p:bg>
    <p:spTree>
      <p:nvGrpSpPr>
        <p:cNvPr id="1" name="">
          <a:extLst>
            <a:ext uri="{FF2B5EF4-FFF2-40B4-BE49-F238E27FC236}">
              <a16:creationId xmlns:a16="http://schemas.microsoft.com/office/drawing/2014/main" id="{31F7D466-3115-ACD3-5E72-5B2E62CCC85E}"/>
            </a:ext>
          </a:extLst>
        </p:cNvPr>
        <p:cNvGrpSpPr/>
        <p:nvPr/>
      </p:nvGrpSpPr>
      <p:grpSpPr>
        <a:xfrm>
          <a:off x="0" y="0"/>
          <a:ext cx="0" cy="0"/>
          <a:chOff x="0" y="0"/>
          <a:chExt cx="0" cy="0"/>
        </a:xfrm>
      </p:grpSpPr>
      <p:grpSp>
        <p:nvGrpSpPr>
          <p:cNvPr id="10" name="Group 10">
            <a:extLst>
              <a:ext uri="{FF2B5EF4-FFF2-40B4-BE49-F238E27FC236}">
                <a16:creationId xmlns:a16="http://schemas.microsoft.com/office/drawing/2014/main" id="{43BEF53A-778D-3928-DA35-5800D34B121D}"/>
              </a:ext>
            </a:extLst>
          </p:cNvPr>
          <p:cNvGrpSpPr/>
          <p:nvPr/>
        </p:nvGrpSpPr>
        <p:grpSpPr>
          <a:xfrm>
            <a:off x="3" y="8195370"/>
            <a:ext cx="18331360" cy="3858014"/>
            <a:chOff x="-11420" y="-19050"/>
            <a:chExt cx="4828013" cy="1016102"/>
          </a:xfrm>
        </p:grpSpPr>
        <p:sp>
          <p:nvSpPr>
            <p:cNvPr id="11" name="Freeform 11">
              <a:extLst>
                <a:ext uri="{FF2B5EF4-FFF2-40B4-BE49-F238E27FC236}">
                  <a16:creationId xmlns:a16="http://schemas.microsoft.com/office/drawing/2014/main" id="{70FE490C-128B-0388-D802-908BD80C921E}"/>
                </a:ext>
              </a:extLst>
            </p:cNvPr>
            <p:cNvSpPr/>
            <p:nvPr/>
          </p:nvSpPr>
          <p:spPr>
            <a:xfrm>
              <a:off x="-11420" y="142139"/>
              <a:ext cx="4816592" cy="854913"/>
            </a:xfrm>
            <a:custGeom>
              <a:avLst/>
              <a:gdLst/>
              <a:ahLst/>
              <a:cxnLst/>
              <a:rect l="l" t="t" r="r" b="b"/>
              <a:pathLst>
                <a:path w="4816592" h="854913">
                  <a:moveTo>
                    <a:pt x="0" y="0"/>
                  </a:moveTo>
                  <a:lnTo>
                    <a:pt x="4816592" y="0"/>
                  </a:lnTo>
                  <a:lnTo>
                    <a:pt x="4816592" y="854913"/>
                  </a:lnTo>
                  <a:lnTo>
                    <a:pt x="0" y="854913"/>
                  </a:lnTo>
                  <a:close/>
                </a:path>
              </a:pathLst>
            </a:custGeom>
            <a:solidFill>
              <a:srgbClr val="2B2A2A"/>
            </a:solidFill>
            <a:ln w="9525" cap="sq">
              <a:solidFill>
                <a:srgbClr val="2B2A2A"/>
              </a:solidFill>
              <a:prstDash val="solid"/>
              <a:miter/>
            </a:ln>
          </p:spPr>
          <p:txBody>
            <a:bodyPr/>
            <a:lstStyle/>
            <a:p>
              <a:pPr algn="ctr"/>
              <a:r>
                <a:rPr lang="en-IN" sz="6000" b="1">
                  <a:solidFill>
                    <a:schemeClr val="bg2">
                      <a:lumMod val="75000"/>
                    </a:schemeClr>
                  </a:solidFill>
                </a:rPr>
                <a:t>Zero-watermark Generation flow chart.</a:t>
              </a:r>
            </a:p>
            <a:p>
              <a:endParaRPr lang="en-IN"/>
            </a:p>
          </p:txBody>
        </p:sp>
        <p:sp>
          <p:nvSpPr>
            <p:cNvPr id="12" name="TextBox 12">
              <a:extLst>
                <a:ext uri="{FF2B5EF4-FFF2-40B4-BE49-F238E27FC236}">
                  <a16:creationId xmlns:a16="http://schemas.microsoft.com/office/drawing/2014/main" id="{BBDB821F-DA7F-8357-C3DD-A5AF895E33A5}"/>
                </a:ext>
              </a:extLst>
            </p:cNvPr>
            <p:cNvSpPr txBox="1"/>
            <p:nvPr/>
          </p:nvSpPr>
          <p:spPr>
            <a:xfrm>
              <a:off x="0" y="-19050"/>
              <a:ext cx="4816593" cy="873963"/>
            </a:xfrm>
            <a:prstGeom prst="rect">
              <a:avLst/>
            </a:prstGeom>
          </p:spPr>
          <p:txBody>
            <a:bodyPr lIns="50800" tIns="50800" rIns="50800" bIns="50800" rtlCol="0" anchor="ctr"/>
            <a:lstStyle/>
            <a:p>
              <a:pPr algn="ctr">
                <a:lnSpc>
                  <a:spcPts val="2859"/>
                </a:lnSpc>
              </a:pPr>
              <a:endParaRPr/>
            </a:p>
          </p:txBody>
        </p:sp>
      </p:grpSp>
      <p:sp>
        <p:nvSpPr>
          <p:cNvPr id="46" name="Freeform 46">
            <a:extLst>
              <a:ext uri="{FF2B5EF4-FFF2-40B4-BE49-F238E27FC236}">
                <a16:creationId xmlns:a16="http://schemas.microsoft.com/office/drawing/2014/main" id="{7F17CA64-F8DF-B485-60A0-E94340F5C237}"/>
              </a:ext>
            </a:extLst>
          </p:cNvPr>
          <p:cNvSpPr/>
          <p:nvPr/>
        </p:nvSpPr>
        <p:spPr>
          <a:xfrm rot="2720095">
            <a:off x="14765975" y="-215672"/>
            <a:ext cx="9089020" cy="9105576"/>
          </a:xfrm>
          <a:custGeom>
            <a:avLst/>
            <a:gdLst/>
            <a:ahLst/>
            <a:cxnLst/>
            <a:rect l="l" t="t" r="r" b="b"/>
            <a:pathLst>
              <a:path w="9089020" h="9105576">
                <a:moveTo>
                  <a:pt x="0" y="0"/>
                </a:moveTo>
                <a:lnTo>
                  <a:pt x="9089020" y="0"/>
                </a:lnTo>
                <a:lnTo>
                  <a:pt x="9089020" y="9105576"/>
                </a:lnTo>
                <a:lnTo>
                  <a:pt x="0" y="9105576"/>
                </a:lnTo>
                <a:lnTo>
                  <a:pt x="0" y="0"/>
                </a:lnTo>
                <a:close/>
              </a:path>
            </a:pathLst>
          </a:custGeom>
          <a:blipFill>
            <a:blip r:embed="rId3">
              <a:alphaModFix amt="38000"/>
              <a:extLst>
                <a:ext uri="{96DAC541-7B7A-43D3-8B79-37D633B846F1}">
                  <asvg:svgBlip xmlns:asvg="http://schemas.microsoft.com/office/drawing/2016/SVG/main" r:embed="rId4"/>
                </a:ext>
              </a:extLst>
            </a:blip>
            <a:stretch>
              <a:fillRect/>
            </a:stretch>
          </a:blipFill>
        </p:spPr>
      </p:sp>
      <p:pic>
        <p:nvPicPr>
          <p:cNvPr id="22" name="Picture 21">
            <a:extLst>
              <a:ext uri="{FF2B5EF4-FFF2-40B4-BE49-F238E27FC236}">
                <a16:creationId xmlns:a16="http://schemas.microsoft.com/office/drawing/2014/main" id="{CD07FEDE-56B5-15DA-E34A-9A593B49379F}"/>
              </a:ext>
            </a:extLst>
          </p:cNvPr>
          <p:cNvPicPr>
            <a:picLocks noChangeAspect="1"/>
          </p:cNvPicPr>
          <p:nvPr/>
        </p:nvPicPr>
        <p:blipFill>
          <a:blip r:embed="rId5"/>
          <a:stretch>
            <a:fillRect/>
          </a:stretch>
        </p:blipFill>
        <p:spPr>
          <a:xfrm>
            <a:off x="2014037" y="83184"/>
            <a:ext cx="14259926" cy="7977820"/>
          </a:xfrm>
          <a:prstGeom prst="rect">
            <a:avLst/>
          </a:prstGeom>
        </p:spPr>
      </p:pic>
      <p:sp>
        <p:nvSpPr>
          <p:cNvPr id="34" name="Freeform 46">
            <a:extLst>
              <a:ext uri="{FF2B5EF4-FFF2-40B4-BE49-F238E27FC236}">
                <a16:creationId xmlns:a16="http://schemas.microsoft.com/office/drawing/2014/main" id="{AF900003-B9B4-5828-B25D-C0E8E5ABA700}"/>
              </a:ext>
            </a:extLst>
          </p:cNvPr>
          <p:cNvSpPr/>
          <p:nvPr/>
        </p:nvSpPr>
        <p:spPr>
          <a:xfrm rot="2720095">
            <a:off x="14918376" y="-698405"/>
            <a:ext cx="9089020" cy="9105576"/>
          </a:xfrm>
          <a:custGeom>
            <a:avLst/>
            <a:gdLst/>
            <a:ahLst/>
            <a:cxnLst/>
            <a:rect l="l" t="t" r="r" b="b"/>
            <a:pathLst>
              <a:path w="9089020" h="9105576">
                <a:moveTo>
                  <a:pt x="0" y="0"/>
                </a:moveTo>
                <a:lnTo>
                  <a:pt x="9089020" y="0"/>
                </a:lnTo>
                <a:lnTo>
                  <a:pt x="9089020" y="9105576"/>
                </a:lnTo>
                <a:lnTo>
                  <a:pt x="0" y="9105576"/>
                </a:lnTo>
                <a:lnTo>
                  <a:pt x="0" y="0"/>
                </a:lnTo>
                <a:close/>
              </a:path>
            </a:pathLst>
          </a:custGeom>
          <a:blipFill>
            <a:blip r:embed="rId3">
              <a:alphaModFix amt="38000"/>
              <a:extLst>
                <a:ext uri="{96DAC541-7B7A-43D3-8B79-37D633B846F1}">
                  <asvg:svgBlip xmlns:asvg="http://schemas.microsoft.com/office/drawing/2016/SVG/main" r:embed="rId4"/>
                </a:ext>
              </a:extLst>
            </a:blip>
            <a:stretch>
              <a:fillRect/>
            </a:stretch>
          </a:blipFill>
        </p:spPr>
      </p:sp>
      <p:sp>
        <p:nvSpPr>
          <p:cNvPr id="35" name="Freeform 46">
            <a:extLst>
              <a:ext uri="{FF2B5EF4-FFF2-40B4-BE49-F238E27FC236}">
                <a16:creationId xmlns:a16="http://schemas.microsoft.com/office/drawing/2014/main" id="{7EAE781D-549A-9F8F-2A54-0526CB32AA9A}"/>
              </a:ext>
            </a:extLst>
          </p:cNvPr>
          <p:cNvSpPr/>
          <p:nvPr/>
        </p:nvSpPr>
        <p:spPr>
          <a:xfrm rot="2720095">
            <a:off x="-2836225" y="241529"/>
            <a:ext cx="9089020" cy="9105576"/>
          </a:xfrm>
          <a:custGeom>
            <a:avLst/>
            <a:gdLst/>
            <a:ahLst/>
            <a:cxnLst/>
            <a:rect l="l" t="t" r="r" b="b"/>
            <a:pathLst>
              <a:path w="9089020" h="9105576">
                <a:moveTo>
                  <a:pt x="0" y="0"/>
                </a:moveTo>
                <a:lnTo>
                  <a:pt x="9089020" y="0"/>
                </a:lnTo>
                <a:lnTo>
                  <a:pt x="9089020" y="9105576"/>
                </a:lnTo>
                <a:lnTo>
                  <a:pt x="0" y="9105576"/>
                </a:lnTo>
                <a:lnTo>
                  <a:pt x="0" y="0"/>
                </a:lnTo>
                <a:close/>
              </a:path>
            </a:pathLst>
          </a:custGeom>
          <a:blipFill>
            <a:blip r:embed="rId3">
              <a:alphaModFix amt="38000"/>
              <a:extLst>
                <a:ext uri="{96DAC541-7B7A-43D3-8B79-37D633B846F1}">
                  <asvg:svgBlip xmlns:asvg="http://schemas.microsoft.com/office/drawing/2016/SVG/main" r:embed="rId4"/>
                </a:ext>
              </a:extLst>
            </a:blip>
            <a:stretch>
              <a:fillRect/>
            </a:stretch>
          </a:blipFill>
        </p:spPr>
      </p:sp>
      <p:sp>
        <p:nvSpPr>
          <p:cNvPr id="36" name="Rectangle 35">
            <a:extLst>
              <a:ext uri="{FF2B5EF4-FFF2-40B4-BE49-F238E27FC236}">
                <a16:creationId xmlns:a16="http://schemas.microsoft.com/office/drawing/2014/main" id="{1613F2F5-CA57-1696-7A46-A29A58016C2A}"/>
              </a:ext>
            </a:extLst>
          </p:cNvPr>
          <p:cNvSpPr/>
          <p:nvPr/>
        </p:nvSpPr>
        <p:spPr>
          <a:xfrm>
            <a:off x="3810000" y="3852332"/>
            <a:ext cx="121920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a:solidFill>
                  <a:schemeClr val="tx1"/>
                </a:solidFill>
              </a:rPr>
              <a:t>Henon Mapping</a:t>
            </a:r>
          </a:p>
        </p:txBody>
      </p:sp>
      <p:sp>
        <p:nvSpPr>
          <p:cNvPr id="37" name="Rectangle 36">
            <a:extLst>
              <a:ext uri="{FF2B5EF4-FFF2-40B4-BE49-F238E27FC236}">
                <a16:creationId xmlns:a16="http://schemas.microsoft.com/office/drawing/2014/main" id="{ED700047-D3C7-5B25-C5F3-7F915A8E8E47}"/>
              </a:ext>
            </a:extLst>
          </p:cNvPr>
          <p:cNvSpPr/>
          <p:nvPr/>
        </p:nvSpPr>
        <p:spPr>
          <a:xfrm>
            <a:off x="9820792" y="3852332"/>
            <a:ext cx="121920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a:solidFill>
                  <a:schemeClr val="tx1"/>
                </a:solidFill>
              </a:rPr>
              <a:t>Henon Mapping</a:t>
            </a:r>
          </a:p>
        </p:txBody>
      </p:sp>
      <p:sp>
        <p:nvSpPr>
          <p:cNvPr id="42" name="Rectangle 41">
            <a:extLst>
              <a:ext uri="{FF2B5EF4-FFF2-40B4-BE49-F238E27FC236}">
                <a16:creationId xmlns:a16="http://schemas.microsoft.com/office/drawing/2014/main" id="{31B61C01-0B10-EC37-A6A5-C181E72E9678}"/>
              </a:ext>
            </a:extLst>
          </p:cNvPr>
          <p:cNvSpPr/>
          <p:nvPr/>
        </p:nvSpPr>
        <p:spPr>
          <a:xfrm>
            <a:off x="12877799" y="3566582"/>
            <a:ext cx="2899021" cy="571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a:solidFill>
                  <a:schemeClr val="tx1"/>
                </a:solidFill>
              </a:rPr>
              <a:t>LL2 Band</a:t>
            </a:r>
          </a:p>
        </p:txBody>
      </p:sp>
      <p:pic>
        <p:nvPicPr>
          <p:cNvPr id="44" name="Picture 43">
            <a:extLst>
              <a:ext uri="{FF2B5EF4-FFF2-40B4-BE49-F238E27FC236}">
                <a16:creationId xmlns:a16="http://schemas.microsoft.com/office/drawing/2014/main" id="{902DB780-8E17-3573-7344-3A363609C7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5323140"/>
            <a:ext cx="1828799" cy="1877760"/>
          </a:xfrm>
          <a:prstGeom prst="rect">
            <a:avLst/>
          </a:prstGeom>
        </p:spPr>
      </p:pic>
      <p:pic>
        <p:nvPicPr>
          <p:cNvPr id="48" name="Picture 47">
            <a:extLst>
              <a:ext uri="{FF2B5EF4-FFF2-40B4-BE49-F238E27FC236}">
                <a16:creationId xmlns:a16="http://schemas.microsoft.com/office/drawing/2014/main" id="{693D9E84-8852-E2FF-5298-05691EBCA9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9198" y="540204"/>
            <a:ext cx="1668229" cy="2222320"/>
          </a:xfrm>
          <a:prstGeom prst="rect">
            <a:avLst/>
          </a:prstGeom>
        </p:spPr>
      </p:pic>
    </p:spTree>
    <p:extLst>
      <p:ext uri="{BB962C8B-B14F-4D97-AF65-F5344CB8AC3E}">
        <p14:creationId xmlns:p14="http://schemas.microsoft.com/office/powerpoint/2010/main" val="59818255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B2A2A"/>
        </a:solidFill>
        <a:effectLst/>
      </p:bgPr>
    </p:bg>
    <p:spTree>
      <p:nvGrpSpPr>
        <p:cNvPr id="1" name="">
          <a:extLst>
            <a:ext uri="{FF2B5EF4-FFF2-40B4-BE49-F238E27FC236}">
              <a16:creationId xmlns:a16="http://schemas.microsoft.com/office/drawing/2014/main" id="{6BEBEE05-A1E8-60DC-AFAE-6910F67F7CB3}"/>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B0051734-B69A-BF6D-1939-B31ECB9ED6CC}"/>
              </a:ext>
            </a:extLst>
          </p:cNvPr>
          <p:cNvSpPr/>
          <p:nvPr/>
        </p:nvSpPr>
        <p:spPr>
          <a:xfrm rot="6013920">
            <a:off x="-5924058" y="1602747"/>
            <a:ext cx="12928340" cy="6662053"/>
          </a:xfrm>
          <a:custGeom>
            <a:avLst/>
            <a:gdLst/>
            <a:ahLst/>
            <a:cxnLst/>
            <a:rect l="l" t="t" r="r" b="b"/>
            <a:pathLst>
              <a:path w="12928340" h="6662053">
                <a:moveTo>
                  <a:pt x="0" y="0"/>
                </a:moveTo>
                <a:lnTo>
                  <a:pt x="12928340" y="0"/>
                </a:lnTo>
                <a:lnTo>
                  <a:pt x="12928340" y="6662053"/>
                </a:lnTo>
                <a:lnTo>
                  <a:pt x="0" y="6662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1">
            <a:extLst>
              <a:ext uri="{FF2B5EF4-FFF2-40B4-BE49-F238E27FC236}">
                <a16:creationId xmlns:a16="http://schemas.microsoft.com/office/drawing/2014/main" id="{A6317CB2-D426-B61B-EFD4-CC050FDE3D35}"/>
              </a:ext>
            </a:extLst>
          </p:cNvPr>
          <p:cNvSpPr txBox="1"/>
          <p:nvPr/>
        </p:nvSpPr>
        <p:spPr>
          <a:xfrm>
            <a:off x="4343400" y="419100"/>
            <a:ext cx="12940579" cy="9162316"/>
          </a:xfrm>
          <a:prstGeom prst="rect">
            <a:avLst/>
          </a:prstGeom>
          <a:noFill/>
        </p:spPr>
        <p:txBody>
          <a:bodyPr wrap="square" lIns="91440" tIns="45720" rIns="91440" bIns="45720" rtlCol="0" anchor="t">
            <a:spAutoFit/>
          </a:bodyPr>
          <a:lstStyle/>
          <a:p>
            <a:pPr algn="ctr">
              <a:lnSpc>
                <a:spcPct val="150000"/>
              </a:lnSpc>
            </a:pPr>
            <a:r>
              <a:rPr lang="en-US" sz="5400" b="1">
                <a:solidFill>
                  <a:schemeClr val="bg2">
                    <a:lumMod val="90000"/>
                  </a:schemeClr>
                </a:solidFill>
                <a:latin typeface="Aptos Display"/>
              </a:rPr>
              <a:t>Store the Zero-Watermark and Scrambling Parameters</a:t>
            </a:r>
          </a:p>
          <a:p>
            <a:pPr marL="457200" indent="-457200" algn="just">
              <a:lnSpc>
                <a:spcPct val="150000"/>
              </a:lnSpc>
              <a:buFont typeface="Wingdings" panose="05000000000000000000" pitchFamily="2" charset="2"/>
              <a:buChar char="Ø"/>
            </a:pPr>
            <a:endParaRPr lang="en-US" sz="3200">
              <a:solidFill>
                <a:schemeClr val="bg1"/>
              </a:solidFill>
              <a:latin typeface="Aptos Display" panose="020B0004020202020204" pitchFamily="34" charset="0"/>
            </a:endParaRPr>
          </a:p>
          <a:p>
            <a:pPr marL="457200" indent="-457200" rtl="0">
              <a:lnSpc>
                <a:spcPct val="150000"/>
              </a:lnSpc>
              <a:buFont typeface="Wingdings" panose="05000000000000000000" pitchFamily="2" charset="2"/>
              <a:buChar char="Ø"/>
            </a:pPr>
            <a:r>
              <a:rPr lang="en-US" sz="3200" b="0" i="0" u="none" strike="noStrike">
                <a:solidFill>
                  <a:schemeClr val="bg1"/>
                </a:solidFill>
                <a:effectLst/>
                <a:latin typeface="Aptos Display" panose="020B0004020202020204" pitchFamily="34" charset="0"/>
              </a:rPr>
              <a:t>The system includes two roles: </a:t>
            </a:r>
            <a:r>
              <a:rPr lang="en-US" sz="3200" b="1" i="0" u="none" strike="noStrike">
                <a:solidFill>
                  <a:schemeClr val="bg1"/>
                </a:solidFill>
                <a:effectLst/>
                <a:latin typeface="Aptos Display" panose="020B0004020202020204" pitchFamily="34" charset="0"/>
              </a:rPr>
              <a:t>Image Owner (IO)</a:t>
            </a:r>
            <a:r>
              <a:rPr lang="en-US" sz="3200" b="0" i="0" u="none" strike="noStrike">
                <a:solidFill>
                  <a:schemeClr val="bg1"/>
                </a:solidFill>
                <a:effectLst/>
                <a:latin typeface="Aptos Display" panose="020B0004020202020204" pitchFamily="34" charset="0"/>
              </a:rPr>
              <a:t> and </a:t>
            </a:r>
            <a:r>
              <a:rPr lang="en-US" sz="3200" b="1" i="0" u="none" strike="noStrike">
                <a:solidFill>
                  <a:schemeClr val="bg1"/>
                </a:solidFill>
                <a:effectLst/>
                <a:latin typeface="Aptos Display" panose="020B0004020202020204" pitchFamily="34" charset="0"/>
              </a:rPr>
              <a:t>Image Users (IU)</a:t>
            </a:r>
            <a:r>
              <a:rPr lang="en-US" sz="3200" b="0" i="0" u="none" strike="noStrike">
                <a:solidFill>
                  <a:schemeClr val="bg1"/>
                </a:solidFill>
                <a:effectLst/>
                <a:latin typeface="Aptos Display" panose="020B0004020202020204" pitchFamily="34" charset="0"/>
              </a:rPr>
              <a:t>, ensuring data confidentiality and image security.</a:t>
            </a:r>
          </a:p>
          <a:p>
            <a:pPr marL="457200" indent="-457200" rtl="0">
              <a:lnSpc>
                <a:spcPct val="150000"/>
              </a:lnSpc>
              <a:buFont typeface="Wingdings" panose="05000000000000000000" pitchFamily="2" charset="2"/>
              <a:buChar char="Ø"/>
            </a:pPr>
            <a:r>
              <a:rPr lang="en-US" sz="3200" b="0" i="0" u="none" strike="noStrike">
                <a:solidFill>
                  <a:schemeClr val="bg1"/>
                </a:solidFill>
                <a:effectLst/>
                <a:latin typeface="Aptos Display" panose="020B0004020202020204" pitchFamily="34" charset="0"/>
              </a:rPr>
              <a:t>The </a:t>
            </a:r>
            <a:r>
              <a:rPr lang="en-US" sz="3200" b="1" i="0" u="none" strike="noStrike">
                <a:solidFill>
                  <a:schemeClr val="bg1"/>
                </a:solidFill>
                <a:effectLst/>
                <a:latin typeface="Aptos Display" panose="020B0004020202020204" pitchFamily="34" charset="0"/>
              </a:rPr>
              <a:t>Image Depository Contract</a:t>
            </a:r>
            <a:r>
              <a:rPr lang="en-US" sz="3200" b="0" i="0" u="none" strike="noStrike">
                <a:solidFill>
                  <a:schemeClr val="bg1"/>
                </a:solidFill>
                <a:effectLst/>
                <a:latin typeface="Aptos Display" panose="020B0004020202020204" pitchFamily="34" charset="0"/>
              </a:rPr>
              <a:t> is created by IO to store images, manage authorized users, and watermark data using mappings and structures.</a:t>
            </a:r>
            <a:endParaRPr lang="en-US" sz="3200">
              <a:solidFill>
                <a:schemeClr val="bg1"/>
              </a:solidFill>
              <a:latin typeface="Aptos Display" panose="020B0004020202020204" pitchFamily="34" charset="0"/>
            </a:endParaRPr>
          </a:p>
          <a:p>
            <a:pPr marL="457200" indent="-457200" rtl="0">
              <a:lnSpc>
                <a:spcPct val="150000"/>
              </a:lnSpc>
              <a:buFont typeface="Wingdings" panose="05000000000000000000" pitchFamily="2" charset="2"/>
              <a:buChar char="Ø"/>
            </a:pPr>
            <a:r>
              <a:rPr lang="en-US" sz="3200" b="0" i="0" u="none" strike="noStrike">
                <a:solidFill>
                  <a:schemeClr val="bg1"/>
                </a:solidFill>
                <a:effectLst/>
                <a:latin typeface="Aptos Display" panose="020B0004020202020204" pitchFamily="34" charset="0"/>
              </a:rPr>
              <a:t>KEY structure stores scrambling parameters, IPFS address of the watermark, and user identity.</a:t>
            </a:r>
          </a:p>
          <a:p>
            <a:pPr marL="457200" indent="-457200" rtl="0">
              <a:lnSpc>
                <a:spcPct val="150000"/>
              </a:lnSpc>
              <a:buFont typeface="Wingdings" panose="05000000000000000000" pitchFamily="2" charset="2"/>
              <a:buChar char="Ø"/>
            </a:pPr>
            <a:r>
              <a:rPr lang="en-US" sz="3200" b="0" i="0" u="none" strike="noStrike">
                <a:solidFill>
                  <a:schemeClr val="bg1"/>
                </a:solidFill>
                <a:effectLst/>
                <a:latin typeface="Aptos Display" panose="020B0004020202020204" pitchFamily="34" charset="0"/>
              </a:rPr>
              <a:t>The </a:t>
            </a:r>
            <a:r>
              <a:rPr lang="en-US" sz="3200" b="1" i="0" u="none" strike="noStrike">
                <a:solidFill>
                  <a:schemeClr val="bg1"/>
                </a:solidFill>
                <a:effectLst/>
                <a:latin typeface="Aptos Display" panose="020B0004020202020204" pitchFamily="34" charset="0"/>
              </a:rPr>
              <a:t>Image Validation Contract</a:t>
            </a:r>
            <a:r>
              <a:rPr lang="en-US" sz="3200" b="0" i="0" u="none" strike="noStrike">
                <a:solidFill>
                  <a:schemeClr val="bg1"/>
                </a:solidFill>
                <a:effectLst/>
                <a:latin typeface="Aptos Display" panose="020B0004020202020204" pitchFamily="34" charset="0"/>
              </a:rPr>
              <a:t> lets IU securely search and retrieve watermark data from the Depository Contract.</a:t>
            </a:r>
            <a:endParaRPr lang="en-US" sz="3200">
              <a:solidFill>
                <a:schemeClr val="bg1"/>
              </a:solidFill>
              <a:latin typeface="Aptos Display"/>
            </a:endParaRPr>
          </a:p>
        </p:txBody>
      </p:sp>
      <p:cxnSp>
        <p:nvCxnSpPr>
          <p:cNvPr id="7" name="Straight Connector 6">
            <a:extLst>
              <a:ext uri="{FF2B5EF4-FFF2-40B4-BE49-F238E27FC236}">
                <a16:creationId xmlns:a16="http://schemas.microsoft.com/office/drawing/2014/main" id="{543D8508-4A7F-C1E1-CD92-3F58C036236B}"/>
              </a:ext>
            </a:extLst>
          </p:cNvPr>
          <p:cNvCxnSpPr>
            <a:cxnSpLocks/>
          </p:cNvCxnSpPr>
          <p:nvPr/>
        </p:nvCxnSpPr>
        <p:spPr>
          <a:xfrm>
            <a:off x="4343400" y="3009900"/>
            <a:ext cx="1294057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6216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2A2A"/>
        </a:solidFill>
        <a:effectLst/>
      </p:bgPr>
    </p:bg>
    <p:spTree>
      <p:nvGrpSpPr>
        <p:cNvPr id="1" name="">
          <a:extLst>
            <a:ext uri="{FF2B5EF4-FFF2-40B4-BE49-F238E27FC236}">
              <a16:creationId xmlns:a16="http://schemas.microsoft.com/office/drawing/2014/main" id="{AFC69DFC-3515-439A-F1AA-F1A9640C0308}"/>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B2A4132C-2B42-D98C-4106-5AA1DAB8E3BE}"/>
              </a:ext>
            </a:extLst>
          </p:cNvPr>
          <p:cNvSpPr/>
          <p:nvPr/>
        </p:nvSpPr>
        <p:spPr>
          <a:xfrm rot="6013920">
            <a:off x="-5924058" y="1602747"/>
            <a:ext cx="12928340" cy="6662053"/>
          </a:xfrm>
          <a:custGeom>
            <a:avLst/>
            <a:gdLst/>
            <a:ahLst/>
            <a:cxnLst/>
            <a:rect l="l" t="t" r="r" b="b"/>
            <a:pathLst>
              <a:path w="12928340" h="6662053">
                <a:moveTo>
                  <a:pt x="0" y="0"/>
                </a:moveTo>
                <a:lnTo>
                  <a:pt x="12928340" y="0"/>
                </a:lnTo>
                <a:lnTo>
                  <a:pt x="12928340" y="6662053"/>
                </a:lnTo>
                <a:lnTo>
                  <a:pt x="0" y="6662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1">
            <a:extLst>
              <a:ext uri="{FF2B5EF4-FFF2-40B4-BE49-F238E27FC236}">
                <a16:creationId xmlns:a16="http://schemas.microsoft.com/office/drawing/2014/main" id="{D84AA3DD-348C-19A0-316E-48A509FD63D5}"/>
              </a:ext>
            </a:extLst>
          </p:cNvPr>
          <p:cNvSpPr txBox="1"/>
          <p:nvPr/>
        </p:nvSpPr>
        <p:spPr>
          <a:xfrm>
            <a:off x="4343400" y="-342900"/>
            <a:ext cx="12940579" cy="3710183"/>
          </a:xfrm>
          <a:prstGeom prst="rect">
            <a:avLst/>
          </a:prstGeom>
          <a:noFill/>
        </p:spPr>
        <p:txBody>
          <a:bodyPr wrap="square" lIns="91440" tIns="45720" rIns="91440" bIns="45720" rtlCol="0" anchor="t">
            <a:spAutoFit/>
          </a:bodyPr>
          <a:lstStyle/>
          <a:p>
            <a:pPr marL="457200" indent="-457200" algn="just">
              <a:lnSpc>
                <a:spcPct val="150000"/>
              </a:lnSpc>
              <a:buFont typeface="Wingdings" panose="05000000000000000000" pitchFamily="2" charset="2"/>
              <a:buChar char="Ø"/>
            </a:pPr>
            <a:endParaRPr lang="en-US" sz="3200">
              <a:solidFill>
                <a:schemeClr val="bg1"/>
              </a:solidFill>
              <a:latin typeface="Aptos Display" panose="020B0004020202020204" pitchFamily="34" charset="0"/>
            </a:endParaRPr>
          </a:p>
          <a:p>
            <a:pPr marL="457200" indent="-457200" rtl="0">
              <a:lnSpc>
                <a:spcPct val="150000"/>
              </a:lnSpc>
              <a:buFont typeface="Wingdings" panose="05000000000000000000" pitchFamily="2" charset="2"/>
              <a:buChar char="Ø"/>
            </a:pPr>
            <a:r>
              <a:rPr lang="en-US" sz="3200" b="0" i="0" u="none" strike="noStrike">
                <a:solidFill>
                  <a:schemeClr val="bg1"/>
                </a:solidFill>
                <a:effectLst/>
                <a:latin typeface="Aptos Display" panose="020B0004020202020204" pitchFamily="34" charset="0"/>
              </a:rPr>
              <a:t>KEYINFO structure stores the retrieved scrambling parameters and IPFS address for IU use. </a:t>
            </a:r>
          </a:p>
          <a:p>
            <a:pPr marL="457200" indent="-457200" rtl="0">
              <a:lnSpc>
                <a:spcPct val="150000"/>
              </a:lnSpc>
              <a:buFont typeface="Wingdings" panose="05000000000000000000" pitchFamily="2" charset="2"/>
              <a:buChar char="Ø"/>
            </a:pPr>
            <a:r>
              <a:rPr lang="en-US" sz="3200" b="0" i="0" u="none" strike="noStrike">
                <a:solidFill>
                  <a:schemeClr val="bg1"/>
                </a:solidFill>
                <a:effectLst/>
                <a:latin typeface="Aptos Display" panose="020B0004020202020204" pitchFamily="34" charset="0"/>
              </a:rPr>
              <a:t>Ethereum addresses are used for role identification and secure interaction between contracts.</a:t>
            </a:r>
            <a:endParaRPr lang="en-US" sz="3200">
              <a:solidFill>
                <a:schemeClr val="bg1"/>
              </a:solidFill>
              <a:latin typeface="Aptos Display" panose="020B0004020202020204" pitchFamily="34" charset="0"/>
            </a:endParaRPr>
          </a:p>
        </p:txBody>
      </p:sp>
      <p:sp>
        <p:nvSpPr>
          <p:cNvPr id="3" name="TextBox 2">
            <a:extLst>
              <a:ext uri="{FF2B5EF4-FFF2-40B4-BE49-F238E27FC236}">
                <a16:creationId xmlns:a16="http://schemas.microsoft.com/office/drawing/2014/main" id="{FFA207B6-0263-670F-3628-CF5416B8FAEB}"/>
              </a:ext>
            </a:extLst>
          </p:cNvPr>
          <p:cNvSpPr txBox="1"/>
          <p:nvPr/>
        </p:nvSpPr>
        <p:spPr>
          <a:xfrm>
            <a:off x="4343400" y="3585055"/>
            <a:ext cx="12192000" cy="6669326"/>
          </a:xfrm>
          <a:prstGeom prst="rect">
            <a:avLst/>
          </a:prstGeom>
          <a:noFill/>
        </p:spPr>
        <p:txBody>
          <a:bodyPr wrap="square" rtlCol="0">
            <a:spAutoFit/>
          </a:bodyPr>
          <a:lstStyle/>
          <a:p>
            <a:pPr marL="457200" indent="-457200" rtl="0">
              <a:lnSpc>
                <a:spcPct val="150000"/>
              </a:lnSpc>
              <a:buFont typeface="Wingdings" panose="05000000000000000000" pitchFamily="2" charset="2"/>
              <a:buChar char="v"/>
            </a:pPr>
            <a:r>
              <a:rPr lang="en-US" sz="3200" b="1" i="0" u="none" strike="noStrike">
                <a:solidFill>
                  <a:schemeClr val="bg1"/>
                </a:solidFill>
                <a:effectLst/>
                <a:latin typeface="Aptos Display" panose="020B0004020202020204" pitchFamily="34" charset="0"/>
              </a:rPr>
              <a:t>User Management</a:t>
            </a:r>
            <a:r>
              <a:rPr lang="en-US" sz="3200" b="0" i="0" u="none" strike="noStrike">
                <a:solidFill>
                  <a:schemeClr val="bg1"/>
                </a:solidFill>
                <a:effectLst/>
                <a:latin typeface="Aptos Display" panose="020B0004020202020204" pitchFamily="34" charset="0"/>
              </a:rPr>
              <a:t>: The Image Owner (IO) can add or remove Image Users (IUs) by modifying an authorization list, ensuring only trusted users can access image data.</a:t>
            </a:r>
            <a:endParaRPr lang="en-US" sz="3200" b="0">
              <a:solidFill>
                <a:schemeClr val="bg1"/>
              </a:solidFill>
              <a:effectLst/>
              <a:latin typeface="Aptos Display" panose="020B0004020202020204" pitchFamily="34" charset="0"/>
            </a:endParaRPr>
          </a:p>
          <a:p>
            <a:pPr marL="457200" indent="-457200" rtl="0">
              <a:lnSpc>
                <a:spcPct val="150000"/>
              </a:lnSpc>
              <a:buFont typeface="Wingdings" panose="05000000000000000000" pitchFamily="2" charset="2"/>
              <a:buChar char="v"/>
            </a:pPr>
            <a:r>
              <a:rPr lang="en-US" sz="3200" b="1" i="0" u="none" strike="noStrike">
                <a:solidFill>
                  <a:schemeClr val="bg1"/>
                </a:solidFill>
                <a:effectLst/>
                <a:latin typeface="Aptos Display" panose="020B0004020202020204" pitchFamily="34" charset="0"/>
              </a:rPr>
              <a:t>Access Control</a:t>
            </a:r>
            <a:r>
              <a:rPr lang="en-US" sz="3200" b="0" i="0" u="none" strike="noStrike">
                <a:solidFill>
                  <a:schemeClr val="bg1"/>
                </a:solidFill>
                <a:effectLst/>
                <a:latin typeface="Aptos Display" panose="020B0004020202020204" pitchFamily="34" charset="0"/>
              </a:rPr>
              <a:t>: Only the IO can perform sensitive actions like adding/removing users and watermark data, verified through Ethereum address checks.</a:t>
            </a:r>
          </a:p>
          <a:p>
            <a:pPr marL="457200" indent="-457200" rtl="0">
              <a:lnSpc>
                <a:spcPct val="150000"/>
              </a:lnSpc>
              <a:buFont typeface="Wingdings" panose="05000000000000000000" pitchFamily="2" charset="2"/>
              <a:buChar char="v"/>
            </a:pPr>
            <a:r>
              <a:rPr lang="en-US" sz="3200" b="1" i="0" u="none" strike="noStrike">
                <a:solidFill>
                  <a:schemeClr val="bg1"/>
                </a:solidFill>
                <a:effectLst/>
                <a:latin typeface="Aptos Display" panose="020B0004020202020204" pitchFamily="34" charset="0"/>
              </a:rPr>
              <a:t>Watermark Storage</a:t>
            </a:r>
            <a:r>
              <a:rPr lang="en-US" sz="3200" b="0" i="0" u="none" strike="noStrike">
                <a:solidFill>
                  <a:schemeClr val="bg1"/>
                </a:solidFill>
                <a:effectLst/>
                <a:latin typeface="Aptos Display" panose="020B0004020202020204" pitchFamily="34" charset="0"/>
              </a:rPr>
              <a:t>: The IO can store watermark-related data, including scrambling parameters and IPFS hash, linked to a unique identifier like user email or image ID.</a:t>
            </a:r>
            <a:endParaRPr lang="en-IN" sz="3200">
              <a:solidFill>
                <a:schemeClr val="bg1"/>
              </a:solidFill>
              <a:latin typeface="Aptos Display" panose="020B0004020202020204" pitchFamily="34" charset="0"/>
            </a:endParaRPr>
          </a:p>
        </p:txBody>
      </p:sp>
    </p:spTree>
    <p:extLst>
      <p:ext uri="{BB962C8B-B14F-4D97-AF65-F5344CB8AC3E}">
        <p14:creationId xmlns:p14="http://schemas.microsoft.com/office/powerpoint/2010/main" val="18904593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2A2A"/>
        </a:solidFill>
        <a:effectLst/>
      </p:bgPr>
    </p:bg>
    <p:spTree>
      <p:nvGrpSpPr>
        <p:cNvPr id="1" name="">
          <a:extLst>
            <a:ext uri="{FF2B5EF4-FFF2-40B4-BE49-F238E27FC236}">
              <a16:creationId xmlns:a16="http://schemas.microsoft.com/office/drawing/2014/main" id="{D467CE21-1DEF-F606-36F6-2F631466AEFF}"/>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088EB0A8-7DE4-6B47-852B-7B4782AD965D}"/>
              </a:ext>
            </a:extLst>
          </p:cNvPr>
          <p:cNvSpPr/>
          <p:nvPr/>
        </p:nvSpPr>
        <p:spPr>
          <a:xfrm rot="6013920">
            <a:off x="-5924058" y="1602747"/>
            <a:ext cx="12928340" cy="6662053"/>
          </a:xfrm>
          <a:custGeom>
            <a:avLst/>
            <a:gdLst/>
            <a:ahLst/>
            <a:cxnLst/>
            <a:rect l="l" t="t" r="r" b="b"/>
            <a:pathLst>
              <a:path w="12928340" h="6662053">
                <a:moveTo>
                  <a:pt x="0" y="0"/>
                </a:moveTo>
                <a:lnTo>
                  <a:pt x="12928340" y="0"/>
                </a:lnTo>
                <a:lnTo>
                  <a:pt x="12928340" y="6662053"/>
                </a:lnTo>
                <a:lnTo>
                  <a:pt x="0" y="6662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2">
            <a:extLst>
              <a:ext uri="{FF2B5EF4-FFF2-40B4-BE49-F238E27FC236}">
                <a16:creationId xmlns:a16="http://schemas.microsoft.com/office/drawing/2014/main" id="{AFB3BD33-0B98-C52E-243A-B66C099ABB7C}"/>
              </a:ext>
            </a:extLst>
          </p:cNvPr>
          <p:cNvSpPr txBox="1"/>
          <p:nvPr/>
        </p:nvSpPr>
        <p:spPr>
          <a:xfrm>
            <a:off x="4495800" y="1439505"/>
            <a:ext cx="12192000" cy="7407990"/>
          </a:xfrm>
          <a:prstGeom prst="rect">
            <a:avLst/>
          </a:prstGeom>
          <a:noFill/>
        </p:spPr>
        <p:txBody>
          <a:bodyPr wrap="square" rtlCol="0">
            <a:spAutoFit/>
          </a:bodyPr>
          <a:lstStyle/>
          <a:p>
            <a:pPr marL="457200" indent="-457200" rtl="0">
              <a:lnSpc>
                <a:spcPct val="150000"/>
              </a:lnSpc>
              <a:buFont typeface="Wingdings" panose="05000000000000000000" pitchFamily="2" charset="2"/>
              <a:buChar char="v"/>
            </a:pPr>
            <a:r>
              <a:rPr lang="en-US" sz="3200" b="1" i="0" u="none" strike="noStrike">
                <a:solidFill>
                  <a:schemeClr val="bg1"/>
                </a:solidFill>
                <a:effectLst/>
                <a:latin typeface="Aptos Display" panose="020B0004020202020204" pitchFamily="34" charset="0"/>
              </a:rPr>
              <a:t>Data Deletion</a:t>
            </a:r>
            <a:r>
              <a:rPr lang="en-US" sz="3200" b="0" i="0" u="none" strike="noStrike">
                <a:solidFill>
                  <a:schemeClr val="bg1"/>
                </a:solidFill>
                <a:effectLst/>
                <a:latin typeface="Aptos Display" panose="020B0004020202020204" pitchFamily="34" charset="0"/>
              </a:rPr>
              <a:t>: The IO can delete previously stored watermark data using the corresponding identifier, ensuring outdated or invalid entries are removed.</a:t>
            </a:r>
            <a:endParaRPr lang="en-US" sz="3200" b="0">
              <a:solidFill>
                <a:schemeClr val="bg1"/>
              </a:solidFill>
              <a:effectLst/>
              <a:latin typeface="Aptos Display" panose="020B0004020202020204" pitchFamily="34" charset="0"/>
            </a:endParaRPr>
          </a:p>
          <a:p>
            <a:pPr marL="457200" indent="-457200" rtl="0">
              <a:lnSpc>
                <a:spcPct val="150000"/>
              </a:lnSpc>
              <a:buFont typeface="Wingdings" panose="05000000000000000000" pitchFamily="2" charset="2"/>
              <a:buChar char="v"/>
            </a:pPr>
            <a:r>
              <a:rPr lang="en-US" sz="3200" b="1" i="0" u="none" strike="noStrike">
                <a:solidFill>
                  <a:schemeClr val="bg1"/>
                </a:solidFill>
                <a:effectLst/>
                <a:latin typeface="Aptos Display" panose="020B0004020202020204" pitchFamily="34" charset="0"/>
              </a:rPr>
              <a:t>Search Functionality</a:t>
            </a:r>
            <a:r>
              <a:rPr lang="en-US" sz="3200" b="0" i="0" u="none" strike="noStrike">
                <a:solidFill>
                  <a:schemeClr val="bg1"/>
                </a:solidFill>
                <a:effectLst/>
                <a:latin typeface="Aptos Display" panose="020B0004020202020204" pitchFamily="34" charset="0"/>
              </a:rPr>
              <a:t>: Both IO and authorized IUs can securely search for watermark data using an identifier, and retrieve associated parameters if access is validated.</a:t>
            </a:r>
            <a:endParaRPr lang="en-US" sz="3200" b="0">
              <a:solidFill>
                <a:schemeClr val="bg1"/>
              </a:solidFill>
              <a:effectLst/>
              <a:latin typeface="Aptos Display" panose="020B0004020202020204" pitchFamily="34" charset="0"/>
            </a:endParaRPr>
          </a:p>
          <a:p>
            <a:pPr marL="457200" indent="-457200" rtl="0">
              <a:lnSpc>
                <a:spcPct val="150000"/>
              </a:lnSpc>
              <a:buFont typeface="Wingdings" panose="05000000000000000000" pitchFamily="2" charset="2"/>
              <a:buChar char="v"/>
            </a:pPr>
            <a:r>
              <a:rPr lang="en-US" sz="3200" b="1" i="0" u="none" strike="noStrike">
                <a:solidFill>
                  <a:schemeClr val="bg1"/>
                </a:solidFill>
                <a:effectLst/>
                <a:latin typeface="Aptos Display" panose="020B0004020202020204" pitchFamily="34" charset="0"/>
              </a:rPr>
              <a:t>Security Assurance</a:t>
            </a:r>
            <a:r>
              <a:rPr lang="en-US" sz="3200" b="0" i="0" u="none" strike="noStrike">
                <a:solidFill>
                  <a:schemeClr val="bg1"/>
                </a:solidFill>
                <a:effectLst/>
                <a:latin typeface="Aptos Display" panose="020B0004020202020204" pitchFamily="34" charset="0"/>
              </a:rPr>
              <a:t>: All functions enforce access control, ensuring that only permitted addresses can view or modify sensitive image and watermark information.</a:t>
            </a:r>
            <a:br>
              <a:rPr lang="en-US" sz="3200" b="0">
                <a:solidFill>
                  <a:schemeClr val="bg1"/>
                </a:solidFill>
                <a:effectLst/>
                <a:latin typeface="Aptos Display" panose="020B0004020202020204" pitchFamily="34" charset="0"/>
              </a:rPr>
            </a:br>
            <a:endParaRPr lang="en-IN" sz="3200">
              <a:solidFill>
                <a:schemeClr val="bg1"/>
              </a:solidFill>
              <a:latin typeface="Aptos Display" panose="020B0004020202020204" pitchFamily="34" charset="0"/>
            </a:endParaRPr>
          </a:p>
        </p:txBody>
      </p:sp>
    </p:spTree>
    <p:extLst>
      <p:ext uri="{BB962C8B-B14F-4D97-AF65-F5344CB8AC3E}">
        <p14:creationId xmlns:p14="http://schemas.microsoft.com/office/powerpoint/2010/main" val="31845985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B2A2A"/>
        </a:solidFill>
        <a:effectLst/>
      </p:bgPr>
    </p:bg>
    <p:spTree>
      <p:nvGrpSpPr>
        <p:cNvPr id="1" name="">
          <a:extLst>
            <a:ext uri="{FF2B5EF4-FFF2-40B4-BE49-F238E27FC236}">
              <a16:creationId xmlns:a16="http://schemas.microsoft.com/office/drawing/2014/main" id="{52EB5B25-9B05-A37D-E7F3-A01A8C34B9C0}"/>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FE926421-3861-F1AC-4450-12F2EF8DCE59}"/>
              </a:ext>
            </a:extLst>
          </p:cNvPr>
          <p:cNvSpPr/>
          <p:nvPr/>
        </p:nvSpPr>
        <p:spPr>
          <a:xfrm rot="6013920">
            <a:off x="-5924058" y="1602747"/>
            <a:ext cx="12928340" cy="6662053"/>
          </a:xfrm>
          <a:custGeom>
            <a:avLst/>
            <a:gdLst/>
            <a:ahLst/>
            <a:cxnLst/>
            <a:rect l="l" t="t" r="r" b="b"/>
            <a:pathLst>
              <a:path w="12928340" h="6662053">
                <a:moveTo>
                  <a:pt x="0" y="0"/>
                </a:moveTo>
                <a:lnTo>
                  <a:pt x="12928340" y="0"/>
                </a:lnTo>
                <a:lnTo>
                  <a:pt x="12928340" y="6662053"/>
                </a:lnTo>
                <a:lnTo>
                  <a:pt x="0" y="6662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2">
            <a:extLst>
              <a:ext uri="{FF2B5EF4-FFF2-40B4-BE49-F238E27FC236}">
                <a16:creationId xmlns:a16="http://schemas.microsoft.com/office/drawing/2014/main" id="{576E310D-AA31-1BE0-8D9A-6B0C42B3C358}"/>
              </a:ext>
            </a:extLst>
          </p:cNvPr>
          <p:cNvSpPr txBox="1"/>
          <p:nvPr/>
        </p:nvSpPr>
        <p:spPr>
          <a:xfrm>
            <a:off x="4495800" y="1439505"/>
            <a:ext cx="12192000" cy="6986528"/>
          </a:xfrm>
          <a:prstGeom prst="rect">
            <a:avLst/>
          </a:prstGeom>
          <a:noFill/>
        </p:spPr>
        <p:txBody>
          <a:bodyPr wrap="square" rtlCol="0">
            <a:spAutoFit/>
          </a:bodyPr>
          <a:lstStyle/>
          <a:p>
            <a:pPr marL="457200" indent="-457200" rtl="0">
              <a:lnSpc>
                <a:spcPct val="150000"/>
              </a:lnSpc>
              <a:buFont typeface="Wingdings" panose="05000000000000000000" pitchFamily="2" charset="2"/>
              <a:buChar char="q"/>
            </a:pPr>
            <a:r>
              <a:rPr lang="en-US" sz="3200" b="0" i="0" u="none" strike="noStrike">
                <a:solidFill>
                  <a:schemeClr val="bg1"/>
                </a:solidFill>
                <a:effectLst/>
                <a:latin typeface="Aptos Display" panose="020B0004020202020204" pitchFamily="34" charset="0"/>
              </a:rPr>
              <a:t>The </a:t>
            </a:r>
            <a:r>
              <a:rPr lang="en-US" sz="3200" b="1" i="0" u="none" strike="noStrike">
                <a:solidFill>
                  <a:schemeClr val="bg1"/>
                </a:solidFill>
                <a:effectLst/>
                <a:latin typeface="Aptos Display" panose="020B0004020202020204" pitchFamily="34" charset="0"/>
              </a:rPr>
              <a:t>Constructor</a:t>
            </a:r>
            <a:r>
              <a:rPr lang="en-US" sz="3200" b="0" i="0" u="none" strike="noStrike">
                <a:solidFill>
                  <a:schemeClr val="bg1"/>
                </a:solidFill>
                <a:effectLst/>
                <a:latin typeface="Aptos Display" panose="020B0004020202020204" pitchFamily="34" charset="0"/>
              </a:rPr>
              <a:t> initializes the Image Validation Contract with the address of the Image Depository Contract and sets the Image User (IU) as the owner. </a:t>
            </a:r>
            <a:endParaRPr lang="en-US" sz="3200" b="0">
              <a:solidFill>
                <a:schemeClr val="bg1"/>
              </a:solidFill>
              <a:effectLst/>
              <a:latin typeface="Aptos Display" panose="020B0004020202020204" pitchFamily="34" charset="0"/>
            </a:endParaRPr>
          </a:p>
          <a:p>
            <a:pPr marL="457200" indent="-457200" rtl="0">
              <a:lnSpc>
                <a:spcPct val="150000"/>
              </a:lnSpc>
              <a:buFont typeface="Wingdings" panose="05000000000000000000" pitchFamily="2" charset="2"/>
              <a:buChar char="q"/>
            </a:pPr>
            <a:r>
              <a:rPr lang="en-US" sz="3200" b="0" i="0" u="none" strike="noStrike">
                <a:solidFill>
                  <a:schemeClr val="bg1"/>
                </a:solidFill>
                <a:effectLst/>
                <a:latin typeface="Aptos Display" panose="020B0004020202020204" pitchFamily="34" charset="0"/>
              </a:rPr>
              <a:t>The </a:t>
            </a:r>
            <a:r>
              <a:rPr lang="en-US" sz="3200" b="1" i="0" u="none" strike="noStrike">
                <a:solidFill>
                  <a:schemeClr val="bg1"/>
                </a:solidFill>
                <a:effectLst/>
                <a:latin typeface="Aptos Display" panose="020B0004020202020204" pitchFamily="34" charset="0"/>
              </a:rPr>
              <a:t>Search</a:t>
            </a:r>
            <a:r>
              <a:rPr lang="en-US" sz="3200" b="0" i="0" u="none" strike="noStrike">
                <a:solidFill>
                  <a:schemeClr val="bg1"/>
                </a:solidFill>
                <a:effectLst/>
                <a:latin typeface="Aptos Display" panose="020B0004020202020204" pitchFamily="34" charset="0"/>
              </a:rPr>
              <a:t> function allows the IU to fetch watermark data securely by interacting with the Image Depository Contract and storing results internally. </a:t>
            </a:r>
            <a:endParaRPr lang="en-US" sz="3200" b="0">
              <a:solidFill>
                <a:schemeClr val="bg1"/>
              </a:solidFill>
              <a:effectLst/>
              <a:latin typeface="Aptos Display" panose="020B0004020202020204" pitchFamily="34" charset="0"/>
            </a:endParaRPr>
          </a:p>
          <a:p>
            <a:pPr marL="457200" indent="-457200" rtl="0">
              <a:lnSpc>
                <a:spcPct val="150000"/>
              </a:lnSpc>
              <a:buFont typeface="Wingdings" panose="05000000000000000000" pitchFamily="2" charset="2"/>
              <a:buChar char="q"/>
            </a:pPr>
            <a:r>
              <a:rPr lang="en-US" sz="3200" b="0" i="0" u="none" strike="noStrike">
                <a:solidFill>
                  <a:schemeClr val="bg1"/>
                </a:solidFill>
                <a:effectLst/>
                <a:latin typeface="Aptos Display" panose="020B0004020202020204" pitchFamily="34" charset="0"/>
              </a:rPr>
              <a:t>The </a:t>
            </a:r>
            <a:r>
              <a:rPr lang="en-US" sz="3200" b="1" i="0" u="none" strike="noStrike">
                <a:solidFill>
                  <a:schemeClr val="bg1"/>
                </a:solidFill>
                <a:effectLst/>
                <a:latin typeface="Aptos Display" panose="020B0004020202020204" pitchFamily="34" charset="0"/>
              </a:rPr>
              <a:t>Get Result</a:t>
            </a:r>
            <a:r>
              <a:rPr lang="en-US" sz="3200" b="0" i="0" u="none" strike="noStrike">
                <a:solidFill>
                  <a:schemeClr val="bg1"/>
                </a:solidFill>
                <a:effectLst/>
                <a:latin typeface="Aptos Display" panose="020B0004020202020204" pitchFamily="34" charset="0"/>
              </a:rPr>
              <a:t> function lets only the IU retrieve the fetched data, ensuring data confidentiality through access control.</a:t>
            </a:r>
            <a:endParaRPr lang="en-US" sz="3200" b="0">
              <a:solidFill>
                <a:schemeClr val="bg1"/>
              </a:solidFill>
              <a:effectLst/>
              <a:latin typeface="Aptos Display" panose="020B0004020202020204" pitchFamily="34" charset="0"/>
            </a:endParaRPr>
          </a:p>
          <a:p>
            <a:pPr>
              <a:buNone/>
            </a:pPr>
            <a:br>
              <a:rPr lang="en-US" sz="3200"/>
            </a:br>
            <a:endParaRPr lang="en-IN" sz="3200">
              <a:solidFill>
                <a:schemeClr val="bg1"/>
              </a:solidFill>
              <a:latin typeface="Aptos Display" panose="020B0004020202020204" pitchFamily="34" charset="0"/>
            </a:endParaRPr>
          </a:p>
        </p:txBody>
      </p:sp>
    </p:spTree>
    <p:extLst>
      <p:ext uri="{BB962C8B-B14F-4D97-AF65-F5344CB8AC3E}">
        <p14:creationId xmlns:p14="http://schemas.microsoft.com/office/powerpoint/2010/main" val="1760115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FFE"/>
        </a:solidFill>
        <a:effectLst/>
      </p:bgPr>
    </p:bg>
    <p:spTree>
      <p:nvGrpSpPr>
        <p:cNvPr id="1" name=""/>
        <p:cNvGrpSpPr/>
        <p:nvPr/>
      </p:nvGrpSpPr>
      <p:grpSpPr>
        <a:xfrm>
          <a:off x="0" y="0"/>
          <a:ext cx="0" cy="0"/>
          <a:chOff x="0" y="0"/>
          <a:chExt cx="0" cy="0"/>
        </a:xfrm>
      </p:grpSpPr>
      <p:sp>
        <p:nvSpPr>
          <p:cNvPr id="2" name="Freeform 2"/>
          <p:cNvSpPr/>
          <p:nvPr/>
        </p:nvSpPr>
        <p:spPr>
          <a:xfrm>
            <a:off x="-276705" y="-1143190"/>
            <a:ext cx="18841411" cy="11775882"/>
          </a:xfrm>
          <a:custGeom>
            <a:avLst/>
            <a:gdLst/>
            <a:ahLst/>
            <a:cxnLst/>
            <a:rect l="l" t="t" r="r" b="b"/>
            <a:pathLst>
              <a:path w="18841411" h="11775882">
                <a:moveTo>
                  <a:pt x="0" y="0"/>
                </a:moveTo>
                <a:lnTo>
                  <a:pt x="18841410" y="0"/>
                </a:lnTo>
                <a:lnTo>
                  <a:pt x="18841410" y="11775882"/>
                </a:lnTo>
                <a:lnTo>
                  <a:pt x="0" y="117758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4477649" y="8764274"/>
            <a:ext cx="9332702" cy="862712"/>
          </a:xfrm>
          <a:custGeom>
            <a:avLst/>
            <a:gdLst/>
            <a:ahLst/>
            <a:cxnLst/>
            <a:rect l="l" t="t" r="r" b="b"/>
            <a:pathLst>
              <a:path w="9332702" h="862712">
                <a:moveTo>
                  <a:pt x="0" y="0"/>
                </a:moveTo>
                <a:lnTo>
                  <a:pt x="9332702" y="0"/>
                </a:lnTo>
                <a:lnTo>
                  <a:pt x="9332702" y="862712"/>
                </a:lnTo>
                <a:lnTo>
                  <a:pt x="0" y="862712"/>
                </a:lnTo>
                <a:lnTo>
                  <a:pt x="0" y="0"/>
                </a:lnTo>
                <a:close/>
              </a:path>
            </a:pathLst>
          </a:custGeom>
          <a:blipFill>
            <a:blip r:embed="rId4"/>
            <a:stretch>
              <a:fillRect t="-113652"/>
            </a:stretch>
          </a:blipFill>
        </p:spPr>
      </p:sp>
      <p:grpSp>
        <p:nvGrpSpPr>
          <p:cNvPr id="4" name="Group 4"/>
          <p:cNvGrpSpPr/>
          <p:nvPr/>
        </p:nvGrpSpPr>
        <p:grpSpPr>
          <a:xfrm>
            <a:off x="2133600" y="1149176"/>
            <a:ext cx="14478000" cy="7988648"/>
            <a:chOff x="0" y="-19050"/>
            <a:chExt cx="2369264" cy="2104006"/>
          </a:xfrm>
        </p:grpSpPr>
        <p:sp>
          <p:nvSpPr>
            <p:cNvPr id="5" name="Freeform 5"/>
            <p:cNvSpPr/>
            <p:nvPr/>
          </p:nvSpPr>
          <p:spPr>
            <a:xfrm>
              <a:off x="0" y="0"/>
              <a:ext cx="2369264" cy="2084956"/>
            </a:xfrm>
            <a:custGeom>
              <a:avLst/>
              <a:gdLst/>
              <a:ahLst/>
              <a:cxnLst/>
              <a:rect l="l" t="t" r="r" b="b"/>
              <a:pathLst>
                <a:path w="2369264" h="2084956">
                  <a:moveTo>
                    <a:pt x="0" y="0"/>
                  </a:moveTo>
                  <a:lnTo>
                    <a:pt x="2369264" y="0"/>
                  </a:lnTo>
                  <a:lnTo>
                    <a:pt x="2369264" y="2084956"/>
                  </a:lnTo>
                  <a:lnTo>
                    <a:pt x="0" y="2084956"/>
                  </a:lnTo>
                  <a:close/>
                </a:path>
              </a:pathLst>
            </a:custGeom>
            <a:solidFill>
              <a:srgbClr val="2B2A2A"/>
            </a:solidFill>
            <a:ln w="9525" cap="sq">
              <a:solidFill>
                <a:srgbClr val="2B2A2A"/>
              </a:solidFill>
              <a:prstDash val="solid"/>
              <a:miter/>
            </a:ln>
          </p:spPr>
          <p:txBody>
            <a:bodyPr/>
            <a:lstStyle/>
            <a:p>
              <a:endParaRPr lang="en-IN"/>
            </a:p>
          </p:txBody>
        </p:sp>
        <p:sp>
          <p:nvSpPr>
            <p:cNvPr id="6" name="TextBox 6"/>
            <p:cNvSpPr txBox="1"/>
            <p:nvPr/>
          </p:nvSpPr>
          <p:spPr>
            <a:xfrm>
              <a:off x="0" y="-19050"/>
              <a:ext cx="2369264" cy="2104006"/>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4114800" y="3164474"/>
            <a:ext cx="10541591" cy="5101140"/>
          </a:xfrm>
          <a:prstGeom prst="rect">
            <a:avLst/>
          </a:prstGeom>
        </p:spPr>
        <p:txBody>
          <a:bodyPr wrap="square" lIns="0" tIns="0" rIns="0" bIns="0" rtlCol="0" anchor="t">
            <a:spAutoFit/>
          </a:bodyPr>
          <a:lstStyle/>
          <a:p>
            <a:pPr marL="457200" lvl="0" indent="-457200">
              <a:lnSpc>
                <a:spcPct val="150000"/>
              </a:lnSpc>
              <a:spcBef>
                <a:spcPct val="0"/>
              </a:spcBef>
              <a:buFont typeface="Wingdings" panose="05000000000000000000" pitchFamily="2" charset="2"/>
              <a:buChar char="Ø"/>
            </a:pPr>
            <a:r>
              <a:rPr lang="en-US" sz="3200">
                <a:solidFill>
                  <a:schemeClr val="bg1"/>
                </a:solidFill>
              </a:rPr>
              <a:t>Images are often shared online without permission, causing copyright and ownership challenges.</a:t>
            </a:r>
          </a:p>
          <a:p>
            <a:pPr marL="457200" lvl="0" indent="-457200">
              <a:lnSpc>
                <a:spcPct val="150000"/>
              </a:lnSpc>
              <a:spcBef>
                <a:spcPct val="0"/>
              </a:spcBef>
              <a:buFont typeface="Wingdings" panose="05000000000000000000" pitchFamily="2" charset="2"/>
              <a:buChar char="Ø"/>
            </a:pPr>
            <a:r>
              <a:rPr lang="en-US" sz="3200">
                <a:solidFill>
                  <a:schemeClr val="bg1"/>
                </a:solidFill>
              </a:rPr>
              <a:t>Traditional watermarking methods degrade image quality and rely on third-party verification.</a:t>
            </a:r>
          </a:p>
          <a:p>
            <a:pPr marL="457200" lvl="0" indent="-457200">
              <a:lnSpc>
                <a:spcPct val="150000"/>
              </a:lnSpc>
              <a:spcBef>
                <a:spcPct val="0"/>
              </a:spcBef>
              <a:buFont typeface="Wingdings" panose="05000000000000000000" pitchFamily="2" charset="2"/>
              <a:buChar char="Ø"/>
            </a:pPr>
            <a:r>
              <a:rPr lang="en-US" sz="3200">
                <a:solidFill>
                  <a:schemeClr val="bg1"/>
                </a:solidFill>
              </a:rPr>
              <a:t>This project proposes a secure, decentralized system to verify image ownership without modifying the original image.</a:t>
            </a:r>
            <a:endParaRPr lang="en-US" sz="3200" spc="247">
              <a:solidFill>
                <a:schemeClr val="bg1"/>
              </a:solidFill>
              <a:latin typeface="DM Sans"/>
              <a:ea typeface="DM Sans"/>
              <a:cs typeface="DM Sans"/>
              <a:sym typeface="DM Sans"/>
            </a:endParaRPr>
          </a:p>
        </p:txBody>
      </p:sp>
      <p:sp>
        <p:nvSpPr>
          <p:cNvPr id="14" name="TextBox 14"/>
          <p:cNvSpPr txBox="1"/>
          <p:nvPr/>
        </p:nvSpPr>
        <p:spPr>
          <a:xfrm>
            <a:off x="4180114" y="1754456"/>
            <a:ext cx="11963400" cy="1075615"/>
          </a:xfrm>
          <a:prstGeom prst="rect">
            <a:avLst/>
          </a:prstGeom>
        </p:spPr>
        <p:txBody>
          <a:bodyPr wrap="square" lIns="0" tIns="0" rIns="0" bIns="0" rtlCol="0" anchor="t">
            <a:spAutoFit/>
          </a:bodyPr>
          <a:lstStyle/>
          <a:p>
            <a:pPr marL="0" lvl="0" indent="0" algn="l">
              <a:lnSpc>
                <a:spcPts val="8811"/>
              </a:lnSpc>
              <a:spcBef>
                <a:spcPct val="0"/>
              </a:spcBef>
            </a:pPr>
            <a:r>
              <a:rPr lang="en-US" sz="6384" b="1" spc="625">
                <a:solidFill>
                  <a:schemeClr val="bg2">
                    <a:lumMod val="75000"/>
                  </a:schemeClr>
                </a:solidFill>
                <a:latin typeface="Poppins"/>
                <a:ea typeface="Poppins"/>
                <a:cs typeface="Poppins"/>
                <a:sym typeface="Poppins"/>
              </a:rPr>
              <a:t>PROBLEM STATEMENT</a:t>
            </a:r>
          </a:p>
        </p:txBody>
      </p:sp>
      <p:cxnSp>
        <p:nvCxnSpPr>
          <p:cNvPr id="13" name="Straight Connector 12">
            <a:extLst>
              <a:ext uri="{FF2B5EF4-FFF2-40B4-BE49-F238E27FC236}">
                <a16:creationId xmlns:a16="http://schemas.microsoft.com/office/drawing/2014/main" id="{78D5F54E-41DC-3853-AF85-B402BDC502C1}"/>
              </a:ext>
            </a:extLst>
          </p:cNvPr>
          <p:cNvCxnSpPr/>
          <p:nvPr/>
        </p:nvCxnSpPr>
        <p:spPr>
          <a:xfrm>
            <a:off x="2895600" y="2830071"/>
            <a:ext cx="1324791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B2A2A"/>
        </a:solidFill>
        <a:effectLst/>
      </p:bgPr>
    </p:bg>
    <p:spTree>
      <p:nvGrpSpPr>
        <p:cNvPr id="1" name="">
          <a:extLst>
            <a:ext uri="{FF2B5EF4-FFF2-40B4-BE49-F238E27FC236}">
              <a16:creationId xmlns:a16="http://schemas.microsoft.com/office/drawing/2014/main" id="{CD4F3ED2-D61B-7C25-8C46-4AFDFE011D28}"/>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5575C16B-5953-5B99-1090-1AD36D17CD3B}"/>
              </a:ext>
            </a:extLst>
          </p:cNvPr>
          <p:cNvSpPr/>
          <p:nvPr/>
        </p:nvSpPr>
        <p:spPr>
          <a:xfrm rot="6013920">
            <a:off x="-5314459" y="1526545"/>
            <a:ext cx="12928340" cy="6662053"/>
          </a:xfrm>
          <a:custGeom>
            <a:avLst/>
            <a:gdLst/>
            <a:ahLst/>
            <a:cxnLst/>
            <a:rect l="l" t="t" r="r" b="b"/>
            <a:pathLst>
              <a:path w="12928340" h="6662053">
                <a:moveTo>
                  <a:pt x="0" y="0"/>
                </a:moveTo>
                <a:lnTo>
                  <a:pt x="12928340" y="0"/>
                </a:lnTo>
                <a:lnTo>
                  <a:pt x="12928340" y="6662053"/>
                </a:lnTo>
                <a:lnTo>
                  <a:pt x="0" y="66620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TextBox 7">
            <a:extLst>
              <a:ext uri="{FF2B5EF4-FFF2-40B4-BE49-F238E27FC236}">
                <a16:creationId xmlns:a16="http://schemas.microsoft.com/office/drawing/2014/main" id="{AAC546EC-4533-98BF-32DF-2B30FCF38FE7}"/>
              </a:ext>
            </a:extLst>
          </p:cNvPr>
          <p:cNvSpPr txBox="1"/>
          <p:nvPr/>
        </p:nvSpPr>
        <p:spPr>
          <a:xfrm>
            <a:off x="6477000" y="419100"/>
            <a:ext cx="8077200" cy="1015663"/>
          </a:xfrm>
          <a:prstGeom prst="rect">
            <a:avLst/>
          </a:prstGeom>
          <a:noFill/>
        </p:spPr>
        <p:txBody>
          <a:bodyPr wrap="square" rtlCol="0">
            <a:spAutoFit/>
          </a:bodyPr>
          <a:lstStyle/>
          <a:p>
            <a:r>
              <a:rPr lang="en-IN" sz="6000" b="1">
                <a:solidFill>
                  <a:schemeClr val="bg2">
                    <a:lumMod val="90000"/>
                  </a:schemeClr>
                </a:solidFill>
              </a:rPr>
              <a:t>2. Watermark Validation</a:t>
            </a:r>
          </a:p>
        </p:txBody>
      </p:sp>
      <p:sp>
        <p:nvSpPr>
          <p:cNvPr id="9" name="TextBox 8">
            <a:extLst>
              <a:ext uri="{FF2B5EF4-FFF2-40B4-BE49-F238E27FC236}">
                <a16:creationId xmlns:a16="http://schemas.microsoft.com/office/drawing/2014/main" id="{56133056-8F0E-40B3-6FA6-EE0B9C85120E}"/>
              </a:ext>
            </a:extLst>
          </p:cNvPr>
          <p:cNvSpPr txBox="1"/>
          <p:nvPr/>
        </p:nvSpPr>
        <p:spPr>
          <a:xfrm>
            <a:off x="4191000" y="1863609"/>
            <a:ext cx="13792200" cy="2976008"/>
          </a:xfrm>
          <a:prstGeom prst="rect">
            <a:avLst/>
          </a:prstGeom>
          <a:noFill/>
        </p:spPr>
        <p:txBody>
          <a:bodyPr wrap="square" rtlCol="0">
            <a:spAutoFit/>
          </a:bodyPr>
          <a:lstStyle/>
          <a:p>
            <a:pPr algn="just">
              <a:lnSpc>
                <a:spcPct val="150000"/>
              </a:lnSpc>
            </a:pPr>
            <a:r>
              <a:rPr lang="en-US" sz="3200">
                <a:solidFill>
                  <a:schemeClr val="bg1"/>
                </a:solidFill>
                <a:latin typeface="Aptos Display" panose="020B0004020202020204" pitchFamily="34" charset="0"/>
              </a:rPr>
              <a:t>Watermark validation is the process of verifying the authenticity of an image by recovering the original logo image using a zero-watermark and comparing it to the stored logo. If the similarity score exceeds a threshold, the image is authenticated as genuine.</a:t>
            </a:r>
            <a:endParaRPr lang="en-IN" sz="3200">
              <a:solidFill>
                <a:schemeClr val="bg1"/>
              </a:solidFill>
              <a:latin typeface="Aptos Display" panose="020B000402020202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43B3587-7F4D-625C-B741-AFE71001EE8E}"/>
                  </a:ext>
                </a:extLst>
              </p:cNvPr>
              <p:cNvSpPr txBox="1"/>
              <p:nvPr/>
            </p:nvSpPr>
            <p:spPr>
              <a:xfrm>
                <a:off x="4876800" y="5631487"/>
                <a:ext cx="12219214" cy="3775008"/>
              </a:xfrm>
              <a:prstGeom prst="rect">
                <a:avLst/>
              </a:prstGeom>
              <a:noFill/>
            </p:spPr>
            <p:txBody>
              <a:bodyPr wrap="square" rtlCol="0">
                <a:spAutoFit/>
              </a:bodyPr>
              <a:lstStyle/>
              <a:p>
                <a:r>
                  <a:rPr lang="en-IN" sz="4000" b="1">
                    <a:solidFill>
                      <a:schemeClr val="bg2">
                        <a:lumMod val="90000"/>
                      </a:schemeClr>
                    </a:solidFill>
                  </a:rPr>
                  <a:t>Steps in Watermark Validation: </a:t>
                </a:r>
              </a:p>
              <a:p>
                <a:pPr>
                  <a:lnSpc>
                    <a:spcPct val="150000"/>
                  </a:lnSpc>
                </a:pPr>
                <a:r>
                  <a:rPr lang="en-US" sz="4000">
                    <a:solidFill>
                      <a:schemeClr val="bg2">
                        <a:lumMod val="90000"/>
                      </a:schemeClr>
                    </a:solidFill>
                    <a:latin typeface="Aptos Display" panose="020B0004020202020204" pitchFamily="34" charset="0"/>
                  </a:rPr>
                  <a:t>Step 1: Regenerate Feature Image</a:t>
                </a:r>
              </a:p>
              <a:p>
                <a:pPr marL="457200" indent="-457200" algn="just">
                  <a:lnSpc>
                    <a:spcPct val="150000"/>
                  </a:lnSpc>
                  <a:buFont typeface="Wingdings" panose="05000000000000000000" pitchFamily="2" charset="2"/>
                  <a:buChar char="v"/>
                </a:pPr>
                <a:r>
                  <a:rPr lang="en-US" sz="3200">
                    <a:solidFill>
                      <a:schemeClr val="bg1"/>
                    </a:solidFill>
                    <a:latin typeface="Aptos Display" panose="020B0004020202020204" pitchFamily="34" charset="0"/>
                  </a:rPr>
                  <a:t>Extract the feature image (</a:t>
                </a:r>
                <a14:m>
                  <m:oMath xmlns:m="http://schemas.openxmlformats.org/officeDocument/2006/math">
                    <m:sSub>
                      <m:sSubPr>
                        <m:ctrlPr>
                          <a:rPr lang="en-US" sz="320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𝐹</m:t>
                        </m:r>
                      </m:e>
                      <m:sub>
                        <m:r>
                          <a:rPr lang="en-US" sz="3200" i="1" dirty="0" smtClean="0">
                            <a:solidFill>
                              <a:schemeClr val="bg1"/>
                            </a:solidFill>
                            <a:latin typeface="Cambria Math" panose="02040503050406030204" pitchFamily="18" charset="0"/>
                          </a:rPr>
                          <m:t>𝑛𝑒𝑤</m:t>
                        </m:r>
                      </m:sub>
                    </m:sSub>
                  </m:oMath>
                </a14:m>
                <a:r>
                  <a:rPr lang="en-US" sz="3200">
                    <a:solidFill>
                      <a:schemeClr val="bg1"/>
                    </a:solidFill>
                    <a:latin typeface="Aptos Display" panose="020B0004020202020204" pitchFamily="34" charset="0"/>
                  </a:rPr>
                  <a:t>) from the new image to be validated using the same steps as in the watermark generation process ( from  Step 1 to Step 5 )</a:t>
                </a:r>
                <a:endParaRPr lang="en-IN" sz="3200">
                  <a:solidFill>
                    <a:schemeClr val="bg1"/>
                  </a:solidFill>
                </a:endParaRPr>
              </a:p>
            </p:txBody>
          </p:sp>
        </mc:Choice>
        <mc:Fallback xmlns="">
          <p:sp>
            <p:nvSpPr>
              <p:cNvPr id="10" name="TextBox 9">
                <a:extLst>
                  <a:ext uri="{FF2B5EF4-FFF2-40B4-BE49-F238E27FC236}">
                    <a16:creationId xmlns:a16="http://schemas.microsoft.com/office/drawing/2014/main" id="{243B3587-7F4D-625C-B741-AFE71001EE8E}"/>
                  </a:ext>
                </a:extLst>
              </p:cNvPr>
              <p:cNvSpPr txBox="1">
                <a:spLocks noRot="1" noChangeAspect="1" noMove="1" noResize="1" noEditPoints="1" noAdjustHandles="1" noChangeArrowheads="1" noChangeShapeType="1" noTextEdit="1"/>
              </p:cNvSpPr>
              <p:nvPr/>
            </p:nvSpPr>
            <p:spPr>
              <a:xfrm>
                <a:off x="4876800" y="5631487"/>
                <a:ext cx="12219214" cy="3775008"/>
              </a:xfrm>
              <a:prstGeom prst="rect">
                <a:avLst/>
              </a:prstGeom>
              <a:blipFill>
                <a:blip r:embed="rId5"/>
                <a:stretch>
                  <a:fillRect l="-1747" t="-2908" r="-1248" b="-4362"/>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D0D3274F-5C7D-5376-2B1B-B0EB48CE5FEA}"/>
              </a:ext>
            </a:extLst>
          </p:cNvPr>
          <p:cNvCxnSpPr/>
          <p:nvPr/>
        </p:nvCxnSpPr>
        <p:spPr>
          <a:xfrm>
            <a:off x="3886200" y="1638300"/>
            <a:ext cx="135636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4039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B2A2A"/>
        </a:solidFill>
        <a:effectLst/>
      </p:bgPr>
    </p:bg>
    <p:spTree>
      <p:nvGrpSpPr>
        <p:cNvPr id="1" name="">
          <a:extLst>
            <a:ext uri="{FF2B5EF4-FFF2-40B4-BE49-F238E27FC236}">
              <a16:creationId xmlns:a16="http://schemas.microsoft.com/office/drawing/2014/main" id="{FDBA4910-AB06-0091-3C9F-A8497C53AA8A}"/>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7435FDDF-1696-694E-7B0D-E85F8A1A1C3D}"/>
              </a:ext>
            </a:extLst>
          </p:cNvPr>
          <p:cNvSpPr/>
          <p:nvPr/>
        </p:nvSpPr>
        <p:spPr>
          <a:xfrm rot="6013920">
            <a:off x="-6006970" y="1812474"/>
            <a:ext cx="12928340" cy="6662053"/>
          </a:xfrm>
          <a:custGeom>
            <a:avLst/>
            <a:gdLst/>
            <a:ahLst/>
            <a:cxnLst/>
            <a:rect l="l" t="t" r="r" b="b"/>
            <a:pathLst>
              <a:path w="12928340" h="6662053">
                <a:moveTo>
                  <a:pt x="0" y="0"/>
                </a:moveTo>
                <a:lnTo>
                  <a:pt x="12928340" y="0"/>
                </a:lnTo>
                <a:lnTo>
                  <a:pt x="12928340" y="6662053"/>
                </a:lnTo>
                <a:lnTo>
                  <a:pt x="0" y="66620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0">
            <a:extLst>
              <a:ext uri="{FF2B5EF4-FFF2-40B4-BE49-F238E27FC236}">
                <a16:creationId xmlns:a16="http://schemas.microsoft.com/office/drawing/2014/main" id="{E4D11706-AD3D-CC88-42CE-D893D044C96A}"/>
              </a:ext>
            </a:extLst>
          </p:cNvPr>
          <p:cNvSpPr txBox="1"/>
          <p:nvPr/>
        </p:nvSpPr>
        <p:spPr>
          <a:xfrm>
            <a:off x="4243977" y="4680040"/>
            <a:ext cx="12940579" cy="926920"/>
          </a:xfrm>
          <a:prstGeom prst="rect">
            <a:avLst/>
          </a:prstGeom>
          <a:noFill/>
        </p:spPr>
        <p:txBody>
          <a:bodyPr wrap="square" rtlCol="0">
            <a:spAutoFit/>
          </a:bodyPr>
          <a:lstStyle/>
          <a:p>
            <a:pPr>
              <a:lnSpc>
                <a:spcPct val="150000"/>
              </a:lnSpc>
            </a:pPr>
            <a:r>
              <a:rPr lang="en-US" sz="4000">
                <a:solidFill>
                  <a:schemeClr val="bg2">
                    <a:lumMod val="90000"/>
                  </a:schemeClr>
                </a:solidFill>
                <a:latin typeface="Aptos Display" panose="020B0004020202020204" pitchFamily="34" charset="0"/>
              </a:rPr>
              <a:t>Step 3: Recover the Scrambled Logo Image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E00135D-667D-94FB-B555-E4D4F3E36F2C}"/>
                  </a:ext>
                </a:extLst>
              </p:cNvPr>
              <p:cNvSpPr txBox="1"/>
              <p:nvPr/>
            </p:nvSpPr>
            <p:spPr>
              <a:xfrm>
                <a:off x="4038600" y="5979693"/>
                <a:ext cx="13660300" cy="2062103"/>
              </a:xfrm>
              <a:prstGeom prst="rect">
                <a:avLst/>
              </a:prstGeom>
              <a:noFill/>
            </p:spPr>
            <p:txBody>
              <a:bodyPr wrap="square" rtlCol="0">
                <a:spAutoFit/>
              </a:bodyPr>
              <a:lstStyle/>
              <a:p>
                <a:pPr marL="457200" indent="-457200" algn="just">
                  <a:buFont typeface="Wingdings" panose="05000000000000000000" pitchFamily="2" charset="2"/>
                  <a:buChar char="v"/>
                </a:pPr>
                <a:r>
                  <a:rPr lang="en-US" sz="3200">
                    <a:solidFill>
                      <a:schemeClr val="bg1"/>
                    </a:solidFill>
                    <a:latin typeface="Aptos Display" panose="020B0004020202020204" pitchFamily="34" charset="0"/>
                  </a:rPr>
                  <a:t>Retrieve the zero-watermark image (v) from IPFS using the blockchain address. Perform a bitwise XOR operation: </a:t>
                </a:r>
              </a:p>
              <a:p>
                <a:pPr algn="just"/>
                <a:r>
                  <a:rPr lang="en-US" sz="3200">
                    <a:solidFill>
                      <a:schemeClr val="bg1"/>
                    </a:solidFill>
                    <a:latin typeface="Aptos Display" panose="020B0004020202020204" pitchFamily="34" charset="0"/>
                  </a:rPr>
                  <a:t>                     </a:t>
                </a:r>
              </a:p>
              <a:p>
                <a:pPr algn="just"/>
                <a:r>
                  <a:rPr lang="en-US" sz="3200">
                    <a:solidFill>
                      <a:schemeClr val="bg1"/>
                    </a:solidFill>
                    <a:latin typeface="Aptos Display" panose="020B0004020202020204" pitchFamily="34" charset="0"/>
                  </a:rPr>
                  <a:t>                       </a:t>
                </a:r>
                <a14:m>
                  <m:oMath xmlns:m="http://schemas.openxmlformats.org/officeDocument/2006/math">
                    <m:sSub>
                      <m:sSubPr>
                        <m:ctrlPr>
                          <a:rPr lang="en-US" sz="3200" i="1" dirty="0" smtClean="0">
                            <a:solidFill>
                              <a:schemeClr val="bg1"/>
                            </a:solidFill>
                            <a:latin typeface="Cambria Math" panose="02040503050406030204" pitchFamily="18" charset="0"/>
                          </a:rPr>
                        </m:ctrlPr>
                      </m:sSubPr>
                      <m:e>
                        <m:r>
                          <a:rPr lang="en-IN" sz="3200" b="0" i="1" dirty="0" smtClean="0">
                            <a:solidFill>
                              <a:schemeClr val="bg1"/>
                            </a:solidFill>
                            <a:latin typeface="Cambria Math" panose="02040503050406030204" pitchFamily="18" charset="0"/>
                          </a:rPr>
                          <m:t>𝑊</m:t>
                        </m:r>
                        <m:r>
                          <a:rPr lang="en-IN" sz="3200" b="0" i="1" dirty="0" smtClean="0">
                            <a:solidFill>
                              <a:schemeClr val="bg1"/>
                            </a:solidFill>
                            <a:latin typeface="Cambria Math" panose="02040503050406030204" pitchFamily="18" charset="0"/>
                          </a:rPr>
                          <m:t>′</m:t>
                        </m:r>
                      </m:e>
                      <m:sub>
                        <m:r>
                          <a:rPr lang="en-US" sz="3200" i="1" dirty="0" smtClean="0">
                            <a:solidFill>
                              <a:schemeClr val="bg1"/>
                            </a:solidFill>
                            <a:latin typeface="Cambria Math" panose="02040503050406030204" pitchFamily="18" charset="0"/>
                          </a:rPr>
                          <m:t>𝑛𝑒𝑤</m:t>
                        </m:r>
                      </m:sub>
                    </m:sSub>
                  </m:oMath>
                </a14:m>
                <a:r>
                  <a:rPr lang="en-US" sz="3200">
                    <a:solidFill>
                      <a:schemeClr val="bg1"/>
                    </a:solidFill>
                    <a:latin typeface="Aptos Display" panose="020B0004020202020204" pitchFamily="34" charset="0"/>
                  </a:rPr>
                  <a:t>=  𝑣 ⊕</a:t>
                </a:r>
                <a:r>
                  <a:rPr lang="en-US" sz="3200">
                    <a:solidFill>
                      <a:schemeClr val="bg1"/>
                    </a:solidFill>
                  </a:rPr>
                  <a:t> </a:t>
                </a:r>
                <a14:m>
                  <m:oMath xmlns:m="http://schemas.openxmlformats.org/officeDocument/2006/math">
                    <m:sSub>
                      <m:sSubPr>
                        <m:ctrlPr>
                          <a:rPr lang="en-US" sz="3200" i="1" dirty="0">
                            <a:solidFill>
                              <a:schemeClr val="bg1"/>
                            </a:solidFill>
                            <a:latin typeface="Cambria Math" panose="02040503050406030204" pitchFamily="18" charset="0"/>
                          </a:rPr>
                        </m:ctrlPr>
                      </m:sSubPr>
                      <m:e>
                        <m:r>
                          <a:rPr lang="en-US" sz="3200" i="1" dirty="0">
                            <a:solidFill>
                              <a:schemeClr val="bg1"/>
                            </a:solidFill>
                            <a:latin typeface="Cambria Math" panose="02040503050406030204" pitchFamily="18" charset="0"/>
                          </a:rPr>
                          <m:t>𝐹</m:t>
                        </m:r>
                        <m:r>
                          <a:rPr lang="en-IN" sz="3200" b="0" i="1" dirty="0" smtClean="0">
                            <a:solidFill>
                              <a:schemeClr val="bg1"/>
                            </a:solidFill>
                            <a:latin typeface="Cambria Math" panose="02040503050406030204" pitchFamily="18" charset="0"/>
                          </a:rPr>
                          <m:t>′</m:t>
                        </m:r>
                      </m:e>
                      <m:sub>
                        <m:r>
                          <a:rPr lang="en-US" sz="3200" i="1" dirty="0">
                            <a:solidFill>
                              <a:schemeClr val="bg1"/>
                            </a:solidFill>
                            <a:latin typeface="Cambria Math" panose="02040503050406030204" pitchFamily="18" charset="0"/>
                          </a:rPr>
                          <m:t>𝑛𝑒𝑤</m:t>
                        </m:r>
                      </m:sub>
                    </m:sSub>
                  </m:oMath>
                </a14:m>
                <a:r>
                  <a:rPr lang="en-US" sz="3200">
                    <a:solidFill>
                      <a:schemeClr val="bg1"/>
                    </a:solidFill>
                    <a:latin typeface="Aptos Display" panose="020B0004020202020204" pitchFamily="34" charset="0"/>
                  </a:rPr>
                  <a:t>    to reverse the watermark generation process.</a:t>
                </a:r>
                <a:endParaRPr lang="en-IN">
                  <a:solidFill>
                    <a:schemeClr val="bg1"/>
                  </a:solidFill>
                </a:endParaRPr>
              </a:p>
            </p:txBody>
          </p:sp>
        </mc:Choice>
        <mc:Fallback xmlns="">
          <p:sp>
            <p:nvSpPr>
              <p:cNvPr id="14" name="TextBox 13">
                <a:extLst>
                  <a:ext uri="{FF2B5EF4-FFF2-40B4-BE49-F238E27FC236}">
                    <a16:creationId xmlns:a16="http://schemas.microsoft.com/office/drawing/2014/main" id="{3E00135D-667D-94FB-B555-E4D4F3E36F2C}"/>
                  </a:ext>
                </a:extLst>
              </p:cNvPr>
              <p:cNvSpPr txBox="1">
                <a:spLocks noRot="1" noChangeAspect="1" noMove="1" noResize="1" noEditPoints="1" noAdjustHandles="1" noChangeArrowheads="1" noChangeShapeType="1" noTextEdit="1"/>
              </p:cNvSpPr>
              <p:nvPr/>
            </p:nvSpPr>
            <p:spPr>
              <a:xfrm>
                <a:off x="4038600" y="5979693"/>
                <a:ext cx="13660300" cy="2062103"/>
              </a:xfrm>
              <a:prstGeom prst="rect">
                <a:avLst/>
              </a:prstGeom>
              <a:blipFill>
                <a:blip r:embed="rId5"/>
                <a:stretch>
                  <a:fillRect l="-1027" t="-3846" r="-1161" b="-91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4251DA1-DF94-AC4F-96D2-8745DDE1F1B1}"/>
                  </a:ext>
                </a:extLst>
              </p:cNvPr>
              <p:cNvSpPr txBox="1"/>
              <p:nvPr/>
            </p:nvSpPr>
            <p:spPr>
              <a:xfrm>
                <a:off x="4110629" y="1562100"/>
                <a:ext cx="14193700" cy="2417521"/>
              </a:xfrm>
              <a:prstGeom prst="rect">
                <a:avLst/>
              </a:prstGeom>
              <a:noFill/>
            </p:spPr>
            <p:txBody>
              <a:bodyPr wrap="square" rtlCol="0">
                <a:spAutoFit/>
              </a:bodyPr>
              <a:lstStyle/>
              <a:p>
                <a:pPr>
                  <a:lnSpc>
                    <a:spcPct val="150000"/>
                  </a:lnSpc>
                </a:pPr>
                <a:r>
                  <a:rPr lang="en-US" sz="4000">
                    <a:solidFill>
                      <a:schemeClr val="bg2">
                        <a:lumMod val="90000"/>
                      </a:schemeClr>
                    </a:solidFill>
                    <a:latin typeface="Aptos Display" panose="020B0004020202020204" pitchFamily="34" charset="0"/>
                  </a:rPr>
                  <a:t>Step 2: Scramble the Regenerated Feature Image</a:t>
                </a:r>
              </a:p>
              <a:p>
                <a:pPr marL="457200" indent="-457200">
                  <a:lnSpc>
                    <a:spcPct val="150000"/>
                  </a:lnSpc>
                  <a:buFont typeface="Wingdings" panose="05000000000000000000" pitchFamily="2" charset="2"/>
                  <a:buChar char="v"/>
                </a:pPr>
                <a:r>
                  <a:rPr lang="en-US" sz="3200">
                    <a:solidFill>
                      <a:schemeClr val="bg1"/>
                    </a:solidFill>
                    <a:latin typeface="Aptos Display" panose="020B0004020202020204" pitchFamily="34" charset="0"/>
                  </a:rPr>
                  <a:t>Apply the Henon mapping to the regenerated feature image </a:t>
                </a:r>
                <a14:m>
                  <m:oMath xmlns:m="http://schemas.openxmlformats.org/officeDocument/2006/math">
                    <m:sSub>
                      <m:sSubPr>
                        <m:ctrlPr>
                          <a:rPr lang="en-US" sz="320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𝐹</m:t>
                        </m:r>
                      </m:e>
                      <m:sub>
                        <m:r>
                          <a:rPr lang="en-US" sz="3200" i="1" dirty="0" smtClean="0">
                            <a:solidFill>
                              <a:schemeClr val="bg1"/>
                            </a:solidFill>
                            <a:latin typeface="Cambria Math" panose="02040503050406030204" pitchFamily="18" charset="0"/>
                          </a:rPr>
                          <m:t>𝑛𝑒𝑤</m:t>
                        </m:r>
                      </m:sub>
                    </m:sSub>
                  </m:oMath>
                </a14:m>
                <a:r>
                  <a:rPr lang="en-US" sz="3200">
                    <a:solidFill>
                      <a:schemeClr val="bg1"/>
                    </a:solidFill>
                    <a:latin typeface="Aptos Display" panose="020B0004020202020204" pitchFamily="34" charset="0"/>
                  </a:rPr>
                  <a:t> using scrambling parameters from the blockchain (a , b , iterations) to obtain </a:t>
                </a:r>
                <a14:m>
                  <m:oMath xmlns:m="http://schemas.openxmlformats.org/officeDocument/2006/math">
                    <m:sSub>
                      <m:sSubPr>
                        <m:ctrlPr>
                          <a:rPr lang="en-US" sz="3200" i="1" dirty="0">
                            <a:solidFill>
                              <a:schemeClr val="bg1"/>
                            </a:solidFill>
                            <a:latin typeface="Cambria Math" panose="02040503050406030204" pitchFamily="18" charset="0"/>
                          </a:rPr>
                        </m:ctrlPr>
                      </m:sSubPr>
                      <m:e>
                        <m:r>
                          <a:rPr lang="en-US" sz="3200" i="1" dirty="0">
                            <a:solidFill>
                              <a:schemeClr val="bg1"/>
                            </a:solidFill>
                            <a:latin typeface="Cambria Math" panose="02040503050406030204" pitchFamily="18" charset="0"/>
                          </a:rPr>
                          <m:t>𝐹</m:t>
                        </m:r>
                        <m:r>
                          <a:rPr lang="en-IN" sz="3200" b="0" i="1" dirty="0" smtClean="0">
                            <a:solidFill>
                              <a:schemeClr val="bg1"/>
                            </a:solidFill>
                            <a:latin typeface="Cambria Math" panose="02040503050406030204" pitchFamily="18" charset="0"/>
                          </a:rPr>
                          <m:t>′</m:t>
                        </m:r>
                      </m:e>
                      <m:sub>
                        <m:r>
                          <a:rPr lang="en-US" sz="3200" i="1" dirty="0">
                            <a:solidFill>
                              <a:schemeClr val="bg1"/>
                            </a:solidFill>
                            <a:latin typeface="Cambria Math" panose="02040503050406030204" pitchFamily="18" charset="0"/>
                          </a:rPr>
                          <m:t>𝑛𝑒𝑤</m:t>
                        </m:r>
                      </m:sub>
                    </m:sSub>
                  </m:oMath>
                </a14:m>
                <a:r>
                  <a:rPr lang="en-US" sz="3200">
                    <a:solidFill>
                      <a:schemeClr val="bg1"/>
                    </a:solidFill>
                    <a:latin typeface="Aptos Display" panose="020B0004020202020204" pitchFamily="34" charset="0"/>
                  </a:rPr>
                  <a:t> .</a:t>
                </a:r>
                <a:endParaRPr lang="en-IN" sz="3200">
                  <a:solidFill>
                    <a:schemeClr val="bg1"/>
                  </a:solidFill>
                  <a:latin typeface="Aptos Display" panose="020B0004020202020204" pitchFamily="34" charset="0"/>
                </a:endParaRPr>
              </a:p>
            </p:txBody>
          </p:sp>
        </mc:Choice>
        <mc:Fallback xmlns="">
          <p:sp>
            <p:nvSpPr>
              <p:cNvPr id="2" name="TextBox 1">
                <a:extLst>
                  <a:ext uri="{FF2B5EF4-FFF2-40B4-BE49-F238E27FC236}">
                    <a16:creationId xmlns:a16="http://schemas.microsoft.com/office/drawing/2014/main" id="{C4251DA1-DF94-AC4F-96D2-8745DDE1F1B1}"/>
                  </a:ext>
                </a:extLst>
              </p:cNvPr>
              <p:cNvSpPr txBox="1">
                <a:spLocks noRot="1" noChangeAspect="1" noMove="1" noResize="1" noEditPoints="1" noAdjustHandles="1" noChangeArrowheads="1" noChangeShapeType="1" noTextEdit="1"/>
              </p:cNvSpPr>
              <p:nvPr/>
            </p:nvSpPr>
            <p:spPr>
              <a:xfrm>
                <a:off x="4110629" y="1562100"/>
                <a:ext cx="14193700" cy="2417521"/>
              </a:xfrm>
              <a:prstGeom prst="rect">
                <a:avLst/>
              </a:prstGeom>
              <a:blipFill>
                <a:blip r:embed="rId6"/>
                <a:stretch>
                  <a:fillRect l="-1503" b="-7305"/>
                </a:stretch>
              </a:blipFill>
            </p:spPr>
            <p:txBody>
              <a:bodyPr/>
              <a:lstStyle/>
              <a:p>
                <a:r>
                  <a:rPr lang="en-US">
                    <a:noFill/>
                  </a:rPr>
                  <a:t> </a:t>
                </a:r>
              </a:p>
            </p:txBody>
          </p:sp>
        </mc:Fallback>
      </mc:AlternateContent>
    </p:spTree>
    <p:extLst>
      <p:ext uri="{BB962C8B-B14F-4D97-AF65-F5344CB8AC3E}">
        <p14:creationId xmlns:p14="http://schemas.microsoft.com/office/powerpoint/2010/main" val="2353328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B2A2A"/>
        </a:solidFill>
        <a:effectLst/>
      </p:bgPr>
    </p:bg>
    <p:spTree>
      <p:nvGrpSpPr>
        <p:cNvPr id="1" name="">
          <a:extLst>
            <a:ext uri="{FF2B5EF4-FFF2-40B4-BE49-F238E27FC236}">
              <a16:creationId xmlns:a16="http://schemas.microsoft.com/office/drawing/2014/main" id="{03F66187-718B-4C71-717E-60C027346402}"/>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3B12592A-1FBC-F051-77E3-8D5F85BF3502}"/>
              </a:ext>
            </a:extLst>
          </p:cNvPr>
          <p:cNvSpPr/>
          <p:nvPr/>
        </p:nvSpPr>
        <p:spPr>
          <a:xfrm rot="6013920">
            <a:off x="-6006970" y="1812474"/>
            <a:ext cx="12928340" cy="6662053"/>
          </a:xfrm>
          <a:custGeom>
            <a:avLst/>
            <a:gdLst/>
            <a:ahLst/>
            <a:cxnLst/>
            <a:rect l="l" t="t" r="r" b="b"/>
            <a:pathLst>
              <a:path w="12928340" h="6662053">
                <a:moveTo>
                  <a:pt x="0" y="0"/>
                </a:moveTo>
                <a:lnTo>
                  <a:pt x="12928340" y="0"/>
                </a:lnTo>
                <a:lnTo>
                  <a:pt x="12928340" y="6662053"/>
                </a:lnTo>
                <a:lnTo>
                  <a:pt x="0" y="6662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1">
            <a:extLst>
              <a:ext uri="{FF2B5EF4-FFF2-40B4-BE49-F238E27FC236}">
                <a16:creationId xmlns:a16="http://schemas.microsoft.com/office/drawing/2014/main" id="{78B8364D-5B51-F113-7F44-52869AC608D6}"/>
              </a:ext>
            </a:extLst>
          </p:cNvPr>
          <p:cNvSpPr txBox="1"/>
          <p:nvPr/>
        </p:nvSpPr>
        <p:spPr>
          <a:xfrm>
            <a:off x="3992154" y="4610100"/>
            <a:ext cx="13373284" cy="2420791"/>
          </a:xfrm>
          <a:prstGeom prst="rect">
            <a:avLst/>
          </a:prstGeom>
          <a:noFill/>
        </p:spPr>
        <p:txBody>
          <a:bodyPr wrap="square" rtlCol="0">
            <a:spAutoFit/>
          </a:bodyPr>
          <a:lstStyle/>
          <a:p>
            <a:pPr>
              <a:lnSpc>
                <a:spcPct val="150000"/>
              </a:lnSpc>
            </a:pPr>
            <a:r>
              <a:rPr lang="en-US" sz="4000">
                <a:solidFill>
                  <a:schemeClr val="bg2">
                    <a:lumMod val="90000"/>
                  </a:schemeClr>
                </a:solidFill>
                <a:latin typeface="Aptos Display" panose="020B0004020202020204" pitchFamily="34" charset="0"/>
              </a:rPr>
              <a:t>Step 5: Compare Logos</a:t>
            </a:r>
          </a:p>
          <a:p>
            <a:pPr marL="457200" indent="-457200">
              <a:lnSpc>
                <a:spcPct val="150000"/>
              </a:lnSpc>
              <a:buFont typeface="Wingdings" panose="05000000000000000000" pitchFamily="2" charset="2"/>
              <a:buChar char="v"/>
            </a:pPr>
            <a:r>
              <a:rPr lang="en-US" sz="3200">
                <a:solidFill>
                  <a:schemeClr val="bg1"/>
                </a:solidFill>
              </a:rPr>
              <a:t>Compare the recovered logo image with the original logo image, using the average Normalized Correlation value (NC), calculated as:- </a:t>
            </a:r>
            <a:endParaRPr lang="en-IN" sz="3200">
              <a:solidFill>
                <a:schemeClr val="bg1"/>
              </a:solidFill>
              <a:latin typeface="Aptos Display" panose="020B00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185200-8A4D-290C-5874-226B8665AD1E}"/>
                  </a:ext>
                </a:extLst>
              </p:cNvPr>
              <p:cNvSpPr txBox="1"/>
              <p:nvPr/>
            </p:nvSpPr>
            <p:spPr>
              <a:xfrm>
                <a:off x="4034972" y="524313"/>
                <a:ext cx="14193700" cy="2417521"/>
              </a:xfrm>
              <a:prstGeom prst="rect">
                <a:avLst/>
              </a:prstGeom>
              <a:noFill/>
            </p:spPr>
            <p:txBody>
              <a:bodyPr wrap="square" rtlCol="0">
                <a:spAutoFit/>
              </a:bodyPr>
              <a:lstStyle/>
              <a:p>
                <a:pPr>
                  <a:lnSpc>
                    <a:spcPct val="150000"/>
                  </a:lnSpc>
                </a:pPr>
                <a:r>
                  <a:rPr lang="en-US" sz="4000">
                    <a:solidFill>
                      <a:schemeClr val="bg2">
                        <a:lumMod val="90000"/>
                      </a:schemeClr>
                    </a:solidFill>
                    <a:latin typeface="Aptos Display" panose="020B0004020202020204" pitchFamily="34" charset="0"/>
                  </a:rPr>
                  <a:t>Step 4: Recover the Logo Image and Verify Authenticity</a:t>
                </a:r>
              </a:p>
              <a:p>
                <a:pPr marL="457200" indent="-457200">
                  <a:lnSpc>
                    <a:spcPct val="150000"/>
                  </a:lnSpc>
                  <a:buFont typeface="Wingdings" panose="05000000000000000000" pitchFamily="2" charset="2"/>
                  <a:buChar char="v"/>
                </a:pPr>
                <a:r>
                  <a:rPr lang="en-US" sz="3200">
                    <a:solidFill>
                      <a:schemeClr val="bg1"/>
                    </a:solidFill>
                    <a:latin typeface="Aptos Display" panose="020B0004020202020204" pitchFamily="34" charset="0"/>
                  </a:rPr>
                  <a:t>Inverse Henon Mapping: Apply the inverse Henon mapping to </a:t>
                </a:r>
                <a14:m>
                  <m:oMath xmlns:m="http://schemas.openxmlformats.org/officeDocument/2006/math">
                    <m:sSub>
                      <m:sSubPr>
                        <m:ctrlPr>
                          <a:rPr lang="en-US" sz="3200" i="1" dirty="0" smtClean="0">
                            <a:solidFill>
                              <a:schemeClr val="bg1"/>
                            </a:solidFill>
                            <a:latin typeface="Cambria Math" panose="02040503050406030204" pitchFamily="18" charset="0"/>
                          </a:rPr>
                        </m:ctrlPr>
                      </m:sSubPr>
                      <m:e>
                        <m:r>
                          <a:rPr lang="en-IN" sz="3200" b="0" i="1" dirty="0" smtClean="0">
                            <a:solidFill>
                              <a:schemeClr val="bg1"/>
                            </a:solidFill>
                            <a:latin typeface="Cambria Math" panose="02040503050406030204" pitchFamily="18" charset="0"/>
                          </a:rPr>
                          <m:t>𝑊</m:t>
                        </m:r>
                        <m:r>
                          <a:rPr lang="en-IN" sz="3200" b="0" i="1" dirty="0" smtClean="0">
                            <a:solidFill>
                              <a:schemeClr val="bg1"/>
                            </a:solidFill>
                            <a:latin typeface="Cambria Math" panose="02040503050406030204" pitchFamily="18" charset="0"/>
                          </a:rPr>
                          <m:t>′</m:t>
                        </m:r>
                      </m:e>
                      <m:sub>
                        <m:r>
                          <a:rPr lang="en-US" sz="3200" i="1" dirty="0" smtClean="0">
                            <a:solidFill>
                              <a:schemeClr val="bg1"/>
                            </a:solidFill>
                            <a:latin typeface="Cambria Math" panose="02040503050406030204" pitchFamily="18" charset="0"/>
                          </a:rPr>
                          <m:t>𝑛𝑒𝑤</m:t>
                        </m:r>
                      </m:sub>
                    </m:sSub>
                    <m:r>
                      <a:rPr lang="en-US" sz="3200" i="1" dirty="0" smtClean="0">
                        <a:solidFill>
                          <a:schemeClr val="bg1"/>
                        </a:solidFill>
                        <a:latin typeface="Cambria Math" panose="02040503050406030204" pitchFamily="18" charset="0"/>
                      </a:rPr>
                      <m:t> </m:t>
                    </m:r>
                  </m:oMath>
                </a14:m>
                <a:r>
                  <a:rPr lang="en-US" sz="3200">
                    <a:solidFill>
                      <a:schemeClr val="bg1"/>
                    </a:solidFill>
                    <a:latin typeface="Aptos Display" panose="020B0004020202020204" pitchFamily="34" charset="0"/>
                  </a:rPr>
                  <a:t>using the same scrambling parameters (a, b , iterations) to recover the logo image (</a:t>
                </a:r>
                <a14:m>
                  <m:oMath xmlns:m="http://schemas.openxmlformats.org/officeDocument/2006/math">
                    <m:sSub>
                      <m:sSubPr>
                        <m:ctrlPr>
                          <a:rPr lang="en-US" sz="3200" i="1" dirty="0">
                            <a:solidFill>
                              <a:schemeClr val="bg1"/>
                            </a:solidFill>
                            <a:latin typeface="Cambria Math" panose="02040503050406030204" pitchFamily="18" charset="0"/>
                          </a:rPr>
                        </m:ctrlPr>
                      </m:sSubPr>
                      <m:e>
                        <m:r>
                          <a:rPr lang="en-IN" sz="3200" i="1" dirty="0">
                            <a:solidFill>
                              <a:schemeClr val="bg1"/>
                            </a:solidFill>
                            <a:latin typeface="Cambria Math" panose="02040503050406030204" pitchFamily="18" charset="0"/>
                          </a:rPr>
                          <m:t>𝑊</m:t>
                        </m:r>
                      </m:e>
                      <m:sub>
                        <m:r>
                          <a:rPr lang="en-US" sz="3200" i="1" dirty="0">
                            <a:solidFill>
                              <a:schemeClr val="bg1"/>
                            </a:solidFill>
                            <a:latin typeface="Cambria Math" panose="02040503050406030204" pitchFamily="18" charset="0"/>
                          </a:rPr>
                          <m:t>𝑛𝑒𝑤</m:t>
                        </m:r>
                      </m:sub>
                    </m:sSub>
                  </m:oMath>
                </a14:m>
                <a:r>
                  <a:rPr lang="en-US" sz="3200">
                    <a:solidFill>
                      <a:schemeClr val="bg1"/>
                    </a:solidFill>
                    <a:latin typeface="Aptos Display" panose="020B0004020202020204" pitchFamily="34" charset="0"/>
                  </a:rPr>
                  <a:t>).</a:t>
                </a:r>
                <a:endParaRPr lang="en-IN" sz="3200">
                  <a:solidFill>
                    <a:schemeClr val="bg1"/>
                  </a:solidFill>
                  <a:latin typeface="Aptos Display" panose="020B0004020202020204" pitchFamily="34" charset="0"/>
                </a:endParaRPr>
              </a:p>
            </p:txBody>
          </p:sp>
        </mc:Choice>
        <mc:Fallback xmlns="">
          <p:sp>
            <p:nvSpPr>
              <p:cNvPr id="5" name="TextBox 4">
                <a:extLst>
                  <a:ext uri="{FF2B5EF4-FFF2-40B4-BE49-F238E27FC236}">
                    <a16:creationId xmlns:a16="http://schemas.microsoft.com/office/drawing/2014/main" id="{C0185200-8A4D-290C-5874-226B8665AD1E}"/>
                  </a:ext>
                </a:extLst>
              </p:cNvPr>
              <p:cNvSpPr txBox="1">
                <a:spLocks noRot="1" noChangeAspect="1" noMove="1" noResize="1" noEditPoints="1" noAdjustHandles="1" noChangeArrowheads="1" noChangeShapeType="1" noTextEdit="1"/>
              </p:cNvSpPr>
              <p:nvPr/>
            </p:nvSpPr>
            <p:spPr>
              <a:xfrm>
                <a:off x="4034972" y="524313"/>
                <a:ext cx="14193700" cy="2417521"/>
              </a:xfrm>
              <a:prstGeom prst="rect">
                <a:avLst/>
              </a:prstGeom>
              <a:blipFill>
                <a:blip r:embed="rId4"/>
                <a:stretch>
                  <a:fillRect l="-1546" b="-730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763B7CC6-68E0-F733-944F-D67883EE3A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9000" y="3008717"/>
            <a:ext cx="6629400" cy="1753784"/>
          </a:xfrm>
          <a:prstGeom prst="rect">
            <a:avLst/>
          </a:prstGeom>
        </p:spPr>
      </p:pic>
      <p:pic>
        <p:nvPicPr>
          <p:cNvPr id="12" name="Picture 11">
            <a:extLst>
              <a:ext uri="{FF2B5EF4-FFF2-40B4-BE49-F238E27FC236}">
                <a16:creationId xmlns:a16="http://schemas.microsoft.com/office/drawing/2014/main" id="{9369B709-791A-E3A7-F6C1-7106B6A44C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6898" y="7157014"/>
            <a:ext cx="9103796" cy="2406718"/>
          </a:xfrm>
          <a:prstGeom prst="rect">
            <a:avLst/>
          </a:prstGeom>
        </p:spPr>
      </p:pic>
    </p:spTree>
    <p:extLst>
      <p:ext uri="{BB962C8B-B14F-4D97-AF65-F5344CB8AC3E}">
        <p14:creationId xmlns:p14="http://schemas.microsoft.com/office/powerpoint/2010/main" val="1015851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B2A2A"/>
        </a:solidFill>
        <a:effectLst/>
      </p:bgPr>
    </p:bg>
    <p:spTree>
      <p:nvGrpSpPr>
        <p:cNvPr id="1" name="">
          <a:extLst>
            <a:ext uri="{FF2B5EF4-FFF2-40B4-BE49-F238E27FC236}">
              <a16:creationId xmlns:a16="http://schemas.microsoft.com/office/drawing/2014/main" id="{9CDAB2FB-136A-0B45-6859-DF1818F94F93}"/>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2AD47484-7149-2E11-0B7E-285887179199}"/>
              </a:ext>
            </a:extLst>
          </p:cNvPr>
          <p:cNvSpPr/>
          <p:nvPr/>
        </p:nvSpPr>
        <p:spPr>
          <a:xfrm rot="6013920">
            <a:off x="-6006970" y="1812474"/>
            <a:ext cx="12928340" cy="6662053"/>
          </a:xfrm>
          <a:custGeom>
            <a:avLst/>
            <a:gdLst/>
            <a:ahLst/>
            <a:cxnLst/>
            <a:rect l="l" t="t" r="r" b="b"/>
            <a:pathLst>
              <a:path w="12928340" h="6662053">
                <a:moveTo>
                  <a:pt x="0" y="0"/>
                </a:moveTo>
                <a:lnTo>
                  <a:pt x="12928340" y="0"/>
                </a:lnTo>
                <a:lnTo>
                  <a:pt x="12928340" y="6662053"/>
                </a:lnTo>
                <a:lnTo>
                  <a:pt x="0" y="6662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2">
            <a:extLst>
              <a:ext uri="{FF2B5EF4-FFF2-40B4-BE49-F238E27FC236}">
                <a16:creationId xmlns:a16="http://schemas.microsoft.com/office/drawing/2014/main" id="{3AB1AC62-03CA-0F2C-A9B1-D127C97465D0}"/>
              </a:ext>
            </a:extLst>
          </p:cNvPr>
          <p:cNvSpPr txBox="1"/>
          <p:nvPr/>
        </p:nvSpPr>
        <p:spPr>
          <a:xfrm>
            <a:off x="4105186" y="5181600"/>
            <a:ext cx="14193700" cy="2422010"/>
          </a:xfrm>
          <a:prstGeom prst="rect">
            <a:avLst/>
          </a:prstGeom>
          <a:noFill/>
        </p:spPr>
        <p:txBody>
          <a:bodyPr wrap="square" rtlCol="0">
            <a:spAutoFit/>
          </a:bodyPr>
          <a:lstStyle/>
          <a:p>
            <a:pPr>
              <a:lnSpc>
                <a:spcPct val="150000"/>
              </a:lnSpc>
            </a:pPr>
            <a:r>
              <a:rPr lang="en-US" sz="4000">
                <a:solidFill>
                  <a:schemeClr val="bg2">
                    <a:lumMod val="90000"/>
                  </a:schemeClr>
                </a:solidFill>
                <a:latin typeface="Aptos Display" panose="020B0004020202020204" pitchFamily="34" charset="0"/>
              </a:rPr>
              <a:t>Step 4: Decide on Authenticity</a:t>
            </a:r>
          </a:p>
          <a:p>
            <a:pPr marL="457200" indent="-457200">
              <a:lnSpc>
                <a:spcPct val="150000"/>
              </a:lnSpc>
              <a:buFont typeface="Wingdings" panose="05000000000000000000" pitchFamily="2" charset="2"/>
              <a:buChar char="v"/>
            </a:pPr>
            <a:r>
              <a:rPr lang="en-US" sz="3200">
                <a:solidFill>
                  <a:schemeClr val="bg1"/>
                </a:solidFill>
                <a:latin typeface="Aptos Display" panose="020B0004020202020204" pitchFamily="34" charset="0"/>
              </a:rPr>
              <a:t>If </a:t>
            </a:r>
            <a:r>
              <a:rPr lang="en-US" sz="3200" b="0" i="0">
                <a:solidFill>
                  <a:schemeClr val="bg1"/>
                </a:solidFill>
                <a:effectLst/>
                <a:latin typeface="WordVisi_MSFontService"/>
              </a:rPr>
              <a:t>NC value </a:t>
            </a:r>
            <a:r>
              <a:rPr lang="en-US" sz="3200">
                <a:solidFill>
                  <a:schemeClr val="bg1"/>
                </a:solidFill>
                <a:latin typeface="Aptos Display" panose="020B0004020202020204" pitchFamily="34" charset="0"/>
              </a:rPr>
              <a:t>&gt; 0.80,</a:t>
            </a:r>
            <a:r>
              <a:rPr lang="en-US" sz="3200" b="0" i="0">
                <a:solidFill>
                  <a:srgbClr val="000000"/>
                </a:solidFill>
                <a:effectLst/>
                <a:latin typeface="WordVisi_MSFontService"/>
              </a:rPr>
              <a:t> </a:t>
            </a:r>
            <a:r>
              <a:rPr lang="en-US" sz="3200" b="0" i="0">
                <a:solidFill>
                  <a:schemeClr val="bg1"/>
                </a:solidFill>
                <a:effectLst/>
                <a:latin typeface="WordVisi_MSFontService"/>
              </a:rPr>
              <a:t>copyright</a:t>
            </a:r>
            <a:r>
              <a:rPr lang="en-US" sz="3200">
                <a:solidFill>
                  <a:schemeClr val="bg1"/>
                </a:solidFill>
                <a:latin typeface="Aptos Display" panose="020B0004020202020204" pitchFamily="34" charset="0"/>
              </a:rPr>
              <a:t> authentication is successful.</a:t>
            </a:r>
          </a:p>
          <a:p>
            <a:pPr marL="457200" indent="-457200">
              <a:lnSpc>
                <a:spcPct val="150000"/>
              </a:lnSpc>
              <a:buFont typeface="Wingdings" panose="05000000000000000000" pitchFamily="2" charset="2"/>
              <a:buChar char="v"/>
            </a:pPr>
            <a:r>
              <a:rPr lang="en-US" sz="3200">
                <a:solidFill>
                  <a:schemeClr val="bg1"/>
                </a:solidFill>
                <a:latin typeface="Aptos Display" panose="020B0004020202020204" pitchFamily="34" charset="0"/>
              </a:rPr>
              <a:t>If </a:t>
            </a:r>
            <a:r>
              <a:rPr lang="en-US" sz="3200" b="0" i="0">
                <a:solidFill>
                  <a:schemeClr val="bg1"/>
                </a:solidFill>
                <a:effectLst/>
                <a:latin typeface="WordVisi_MSFontService"/>
              </a:rPr>
              <a:t>NC value </a:t>
            </a:r>
            <a:r>
              <a:rPr lang="en-US" sz="3200">
                <a:solidFill>
                  <a:schemeClr val="bg1"/>
                </a:solidFill>
                <a:latin typeface="Aptos Display" panose="020B0004020202020204" pitchFamily="34" charset="0"/>
              </a:rPr>
              <a:t>≤ 0.80, </a:t>
            </a:r>
            <a:r>
              <a:rPr lang="en-US" sz="3200" b="0" i="0">
                <a:solidFill>
                  <a:schemeClr val="bg1"/>
                </a:solidFill>
                <a:effectLst/>
                <a:latin typeface="WordVisi_MSFontService"/>
              </a:rPr>
              <a:t>copyright </a:t>
            </a:r>
            <a:r>
              <a:rPr lang="en-US" sz="3200">
                <a:solidFill>
                  <a:schemeClr val="bg1"/>
                </a:solidFill>
                <a:latin typeface="Aptos Display" panose="020B0004020202020204" pitchFamily="34" charset="0"/>
              </a:rPr>
              <a:t>authentication fails.</a:t>
            </a:r>
            <a:endParaRPr lang="en-IN" sz="3200">
              <a:solidFill>
                <a:schemeClr val="bg1"/>
              </a:solidFill>
              <a:latin typeface="Aptos Display" panose="020B00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58D7E9C-EFBB-6F7C-51EC-AEE9808F6755}"/>
                  </a:ext>
                </a:extLst>
              </p:cNvPr>
              <p:cNvSpPr txBox="1"/>
              <p:nvPr/>
            </p:nvSpPr>
            <p:spPr>
              <a:xfrm>
                <a:off x="3733800" y="1866900"/>
                <a:ext cx="13816875" cy="2252861"/>
              </a:xfrm>
              <a:prstGeom prst="rect">
                <a:avLst/>
              </a:prstGeom>
              <a:noFill/>
            </p:spPr>
            <p:txBody>
              <a:bodyPr wrap="square" rtlCol="0">
                <a:spAutoFit/>
              </a:bodyPr>
              <a:lstStyle/>
              <a:p>
                <a:pPr marL="457200" indent="-457200" algn="just" rtl="0" fontAlgn="base">
                  <a:lnSpc>
                    <a:spcPct val="150000"/>
                  </a:lnSpc>
                  <a:buFont typeface="Wingdings" panose="05000000000000000000" pitchFamily="2" charset="2"/>
                  <a:buChar char="v"/>
                </a:pPr>
                <a:r>
                  <a:rPr lang="en-US" sz="3200" b="0" i="0">
                    <a:solidFill>
                      <a:schemeClr val="bg1"/>
                    </a:solidFill>
                    <a:effectLst/>
                    <a:latin typeface="Aptos" panose="020B0004020202020204" pitchFamily="34" charset="0"/>
                  </a:rPr>
                  <a:t>Where F and </a:t>
                </a:r>
                <a14:m>
                  <m:oMath xmlns:m="http://schemas.openxmlformats.org/officeDocument/2006/math">
                    <m:acc>
                      <m:accPr>
                        <m:chr m:val="̂"/>
                        <m:ctrlPr>
                          <a:rPr lang="en-US" sz="3200" b="0" i="1" smtClean="0">
                            <a:solidFill>
                              <a:schemeClr val="bg1"/>
                            </a:solidFill>
                            <a:effectLst/>
                            <a:latin typeface="Cambria Math" panose="02040503050406030204" pitchFamily="18" charset="0"/>
                          </a:rPr>
                        </m:ctrlPr>
                      </m:accPr>
                      <m:e>
                        <m:r>
                          <m:rPr>
                            <m:sty m:val="p"/>
                          </m:rPr>
                          <a:rPr lang="en-IN" sz="3200" b="0" i="0" smtClean="0">
                            <a:solidFill>
                              <a:schemeClr val="bg1"/>
                            </a:solidFill>
                            <a:effectLst/>
                            <a:latin typeface="Cambria Math" panose="02040503050406030204" pitchFamily="18" charset="0"/>
                          </a:rPr>
                          <m:t>F</m:t>
                        </m:r>
                      </m:e>
                    </m:acc>
                  </m:oMath>
                </a14:m>
                <a:r>
                  <a:rPr lang="en-US" sz="3200" b="0" i="0">
                    <a:solidFill>
                      <a:schemeClr val="bg1"/>
                    </a:solidFill>
                    <a:effectLst/>
                    <a:latin typeface="Aptos" panose="020B0004020202020204" pitchFamily="34" charset="0"/>
                  </a:rPr>
                  <a:t> represent the original and the recovered logo image respectively, and the value of NC is a decimal number less than 1. The larger the  value, the better the restored watermark effect will be. </a:t>
                </a:r>
                <a:endParaRPr lang="en-US" sz="3200" b="0" i="0">
                  <a:solidFill>
                    <a:schemeClr val="bg1"/>
                  </a:solidFill>
                  <a:effectLst/>
                  <a:latin typeface="Segoe UI" panose="020B0502040204020203" pitchFamily="34" charset="0"/>
                </a:endParaRPr>
              </a:p>
            </p:txBody>
          </p:sp>
        </mc:Choice>
        <mc:Fallback xmlns="">
          <p:sp>
            <p:nvSpPr>
              <p:cNvPr id="6" name="TextBox 5">
                <a:extLst>
                  <a:ext uri="{FF2B5EF4-FFF2-40B4-BE49-F238E27FC236}">
                    <a16:creationId xmlns:a16="http://schemas.microsoft.com/office/drawing/2014/main" id="{758D7E9C-EFBB-6F7C-51EC-AEE9808F6755}"/>
                  </a:ext>
                </a:extLst>
              </p:cNvPr>
              <p:cNvSpPr txBox="1">
                <a:spLocks noRot="1" noChangeAspect="1" noMove="1" noResize="1" noEditPoints="1" noAdjustHandles="1" noChangeArrowheads="1" noChangeShapeType="1" noTextEdit="1"/>
              </p:cNvSpPr>
              <p:nvPr/>
            </p:nvSpPr>
            <p:spPr>
              <a:xfrm>
                <a:off x="3733800" y="1866900"/>
                <a:ext cx="13816875" cy="2252861"/>
              </a:xfrm>
              <a:prstGeom prst="rect">
                <a:avLst/>
              </a:prstGeom>
              <a:blipFill>
                <a:blip r:embed="rId4"/>
                <a:stretch>
                  <a:fillRect l="-1015" r="-1103" b="-7838"/>
                </a:stretch>
              </a:blipFill>
            </p:spPr>
            <p:txBody>
              <a:bodyPr/>
              <a:lstStyle/>
              <a:p>
                <a:r>
                  <a:rPr lang="en-US">
                    <a:noFill/>
                  </a:rPr>
                  <a:t> </a:t>
                </a:r>
              </a:p>
            </p:txBody>
          </p:sp>
        </mc:Fallback>
      </mc:AlternateContent>
    </p:spTree>
    <p:extLst>
      <p:ext uri="{BB962C8B-B14F-4D97-AF65-F5344CB8AC3E}">
        <p14:creationId xmlns:p14="http://schemas.microsoft.com/office/powerpoint/2010/main" val="4262505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EFFFE"/>
        </a:solidFill>
        <a:effectLst/>
      </p:bgPr>
    </p:bg>
    <p:spTree>
      <p:nvGrpSpPr>
        <p:cNvPr id="1" name="">
          <a:extLst>
            <a:ext uri="{FF2B5EF4-FFF2-40B4-BE49-F238E27FC236}">
              <a16:creationId xmlns:a16="http://schemas.microsoft.com/office/drawing/2014/main" id="{44269BD2-F22B-C4AD-4C0D-497E16EC3C51}"/>
            </a:ext>
          </a:extLst>
        </p:cNvPr>
        <p:cNvGrpSpPr/>
        <p:nvPr/>
      </p:nvGrpSpPr>
      <p:grpSpPr>
        <a:xfrm>
          <a:off x="0" y="0"/>
          <a:ext cx="0" cy="0"/>
          <a:chOff x="0" y="0"/>
          <a:chExt cx="0" cy="0"/>
        </a:xfrm>
      </p:grpSpPr>
      <p:grpSp>
        <p:nvGrpSpPr>
          <p:cNvPr id="10" name="Group 10">
            <a:extLst>
              <a:ext uri="{FF2B5EF4-FFF2-40B4-BE49-F238E27FC236}">
                <a16:creationId xmlns:a16="http://schemas.microsoft.com/office/drawing/2014/main" id="{72AF3B09-CACB-7B23-3F85-A5EFC26CB797}"/>
              </a:ext>
            </a:extLst>
          </p:cNvPr>
          <p:cNvGrpSpPr/>
          <p:nvPr/>
        </p:nvGrpSpPr>
        <p:grpSpPr>
          <a:xfrm>
            <a:off x="-17960" y="8195370"/>
            <a:ext cx="18349323" cy="3318329"/>
            <a:chOff x="-16151" y="-19050"/>
            <a:chExt cx="4832744" cy="873963"/>
          </a:xfrm>
        </p:grpSpPr>
        <p:sp>
          <p:nvSpPr>
            <p:cNvPr id="11" name="Freeform 11">
              <a:extLst>
                <a:ext uri="{FF2B5EF4-FFF2-40B4-BE49-F238E27FC236}">
                  <a16:creationId xmlns:a16="http://schemas.microsoft.com/office/drawing/2014/main" id="{EABB6D28-3435-179E-5B1B-06C6EC64C14D}"/>
                </a:ext>
              </a:extLst>
            </p:cNvPr>
            <p:cNvSpPr/>
            <p:nvPr/>
          </p:nvSpPr>
          <p:spPr>
            <a:xfrm>
              <a:off x="-16151" y="140484"/>
              <a:ext cx="4816592" cy="704904"/>
            </a:xfrm>
            <a:custGeom>
              <a:avLst/>
              <a:gdLst/>
              <a:ahLst/>
              <a:cxnLst/>
              <a:rect l="l" t="t" r="r" b="b"/>
              <a:pathLst>
                <a:path w="4816592" h="854913">
                  <a:moveTo>
                    <a:pt x="0" y="0"/>
                  </a:moveTo>
                  <a:lnTo>
                    <a:pt x="4816592" y="0"/>
                  </a:lnTo>
                  <a:lnTo>
                    <a:pt x="4816592" y="854913"/>
                  </a:lnTo>
                  <a:lnTo>
                    <a:pt x="0" y="854913"/>
                  </a:lnTo>
                  <a:close/>
                </a:path>
              </a:pathLst>
            </a:custGeom>
            <a:solidFill>
              <a:srgbClr val="2B2A2A"/>
            </a:solidFill>
            <a:ln w="9525" cap="sq">
              <a:solidFill>
                <a:srgbClr val="2B2A2A"/>
              </a:solidFill>
              <a:prstDash val="solid"/>
              <a:miter/>
            </a:ln>
          </p:spPr>
          <p:txBody>
            <a:bodyPr/>
            <a:lstStyle/>
            <a:p>
              <a:pPr algn="ctr"/>
              <a:r>
                <a:rPr lang="en-IN" sz="6000" b="1">
                  <a:solidFill>
                    <a:schemeClr val="bg2">
                      <a:lumMod val="75000"/>
                    </a:schemeClr>
                  </a:solidFill>
                </a:rPr>
                <a:t>Zero-watermark validation flow chart.</a:t>
              </a:r>
            </a:p>
          </p:txBody>
        </p:sp>
        <p:sp>
          <p:nvSpPr>
            <p:cNvPr id="12" name="TextBox 12">
              <a:extLst>
                <a:ext uri="{FF2B5EF4-FFF2-40B4-BE49-F238E27FC236}">
                  <a16:creationId xmlns:a16="http://schemas.microsoft.com/office/drawing/2014/main" id="{B7D28E0D-4A35-DCC2-50C0-AFCCA19FEA85}"/>
                </a:ext>
              </a:extLst>
            </p:cNvPr>
            <p:cNvSpPr txBox="1"/>
            <p:nvPr/>
          </p:nvSpPr>
          <p:spPr>
            <a:xfrm>
              <a:off x="0" y="-19050"/>
              <a:ext cx="4816593" cy="873963"/>
            </a:xfrm>
            <a:prstGeom prst="rect">
              <a:avLst/>
            </a:prstGeom>
          </p:spPr>
          <p:txBody>
            <a:bodyPr lIns="50800" tIns="50800" rIns="50800" bIns="50800" rtlCol="0" anchor="ctr"/>
            <a:lstStyle/>
            <a:p>
              <a:pPr algn="ctr">
                <a:lnSpc>
                  <a:spcPts val="2859"/>
                </a:lnSpc>
              </a:pPr>
              <a:endParaRPr/>
            </a:p>
          </p:txBody>
        </p:sp>
      </p:grpSp>
      <p:sp>
        <p:nvSpPr>
          <p:cNvPr id="46" name="Freeform 46">
            <a:extLst>
              <a:ext uri="{FF2B5EF4-FFF2-40B4-BE49-F238E27FC236}">
                <a16:creationId xmlns:a16="http://schemas.microsoft.com/office/drawing/2014/main" id="{84D13865-88D8-E190-4EFD-0C1CBBD66290}"/>
              </a:ext>
            </a:extLst>
          </p:cNvPr>
          <p:cNvSpPr/>
          <p:nvPr/>
        </p:nvSpPr>
        <p:spPr>
          <a:xfrm rot="2720095">
            <a:off x="15341708" y="-698405"/>
            <a:ext cx="9089020" cy="9105576"/>
          </a:xfrm>
          <a:custGeom>
            <a:avLst/>
            <a:gdLst/>
            <a:ahLst/>
            <a:cxnLst/>
            <a:rect l="l" t="t" r="r" b="b"/>
            <a:pathLst>
              <a:path w="9089020" h="9105576">
                <a:moveTo>
                  <a:pt x="0" y="0"/>
                </a:moveTo>
                <a:lnTo>
                  <a:pt x="9089020" y="0"/>
                </a:lnTo>
                <a:lnTo>
                  <a:pt x="9089020" y="9105576"/>
                </a:lnTo>
                <a:lnTo>
                  <a:pt x="0" y="9105576"/>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sp>
        <p:nvSpPr>
          <p:cNvPr id="34" name="Freeform 46">
            <a:extLst>
              <a:ext uri="{FF2B5EF4-FFF2-40B4-BE49-F238E27FC236}">
                <a16:creationId xmlns:a16="http://schemas.microsoft.com/office/drawing/2014/main" id="{2E7EA50A-6116-5839-6D67-71FD51302613}"/>
              </a:ext>
            </a:extLst>
          </p:cNvPr>
          <p:cNvSpPr/>
          <p:nvPr/>
        </p:nvSpPr>
        <p:spPr>
          <a:xfrm rot="2720095">
            <a:off x="15375575" y="-1032341"/>
            <a:ext cx="9089020" cy="9105576"/>
          </a:xfrm>
          <a:custGeom>
            <a:avLst/>
            <a:gdLst/>
            <a:ahLst/>
            <a:cxnLst/>
            <a:rect l="l" t="t" r="r" b="b"/>
            <a:pathLst>
              <a:path w="9089020" h="9105576">
                <a:moveTo>
                  <a:pt x="0" y="0"/>
                </a:moveTo>
                <a:lnTo>
                  <a:pt x="9089020" y="0"/>
                </a:lnTo>
                <a:lnTo>
                  <a:pt x="9089020" y="9105576"/>
                </a:lnTo>
                <a:lnTo>
                  <a:pt x="0" y="9105576"/>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sp>
        <p:nvSpPr>
          <p:cNvPr id="35" name="Freeform 46">
            <a:extLst>
              <a:ext uri="{FF2B5EF4-FFF2-40B4-BE49-F238E27FC236}">
                <a16:creationId xmlns:a16="http://schemas.microsoft.com/office/drawing/2014/main" id="{B14CD1D7-158E-2DCD-9CEF-8AEA9F96CFCF}"/>
              </a:ext>
            </a:extLst>
          </p:cNvPr>
          <p:cNvSpPr/>
          <p:nvPr/>
        </p:nvSpPr>
        <p:spPr>
          <a:xfrm rot="2720095">
            <a:off x="-3078249" y="549322"/>
            <a:ext cx="9089020" cy="8964000"/>
          </a:xfrm>
          <a:custGeom>
            <a:avLst/>
            <a:gdLst/>
            <a:ahLst/>
            <a:cxnLst/>
            <a:rect l="l" t="t" r="r" b="b"/>
            <a:pathLst>
              <a:path w="9089020" h="9105576">
                <a:moveTo>
                  <a:pt x="0" y="0"/>
                </a:moveTo>
                <a:lnTo>
                  <a:pt x="9089020" y="0"/>
                </a:lnTo>
                <a:lnTo>
                  <a:pt x="9089020" y="9105576"/>
                </a:lnTo>
                <a:lnTo>
                  <a:pt x="0" y="9105576"/>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pic>
        <p:nvPicPr>
          <p:cNvPr id="3" name="Picture 2">
            <a:extLst>
              <a:ext uri="{FF2B5EF4-FFF2-40B4-BE49-F238E27FC236}">
                <a16:creationId xmlns:a16="http://schemas.microsoft.com/office/drawing/2014/main" id="{7B59DD2F-F5AE-8762-9713-4088E71883B6}"/>
              </a:ext>
            </a:extLst>
          </p:cNvPr>
          <p:cNvPicPr>
            <a:picLocks noChangeAspect="1"/>
          </p:cNvPicPr>
          <p:nvPr/>
        </p:nvPicPr>
        <p:blipFill>
          <a:blip r:embed="rId4"/>
          <a:stretch>
            <a:fillRect/>
          </a:stretch>
        </p:blipFill>
        <p:spPr>
          <a:xfrm>
            <a:off x="1905000" y="-40447"/>
            <a:ext cx="14832378" cy="7901881"/>
          </a:xfrm>
          <a:prstGeom prst="rect">
            <a:avLst/>
          </a:prstGeom>
        </p:spPr>
      </p:pic>
      <p:sp>
        <p:nvSpPr>
          <p:cNvPr id="4" name="Rectangle 3">
            <a:extLst>
              <a:ext uri="{FF2B5EF4-FFF2-40B4-BE49-F238E27FC236}">
                <a16:creationId xmlns:a16="http://schemas.microsoft.com/office/drawing/2014/main" id="{2BDA1C7D-78A5-7224-BFA5-2FBAE8B59477}"/>
              </a:ext>
            </a:extLst>
          </p:cNvPr>
          <p:cNvSpPr/>
          <p:nvPr/>
        </p:nvSpPr>
        <p:spPr>
          <a:xfrm>
            <a:off x="3872006" y="3550080"/>
            <a:ext cx="1219200" cy="609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a:solidFill>
                  <a:schemeClr val="tx1"/>
                </a:solidFill>
              </a:rPr>
              <a:t>Inverse  Henon Mapping</a:t>
            </a:r>
          </a:p>
        </p:txBody>
      </p:sp>
      <p:sp>
        <p:nvSpPr>
          <p:cNvPr id="5" name="Rectangle 4">
            <a:extLst>
              <a:ext uri="{FF2B5EF4-FFF2-40B4-BE49-F238E27FC236}">
                <a16:creationId xmlns:a16="http://schemas.microsoft.com/office/drawing/2014/main" id="{1C09E146-3F6F-E9D3-A5A9-975116285966}"/>
              </a:ext>
            </a:extLst>
          </p:cNvPr>
          <p:cNvSpPr/>
          <p:nvPr/>
        </p:nvSpPr>
        <p:spPr>
          <a:xfrm>
            <a:off x="10176931" y="3623733"/>
            <a:ext cx="1219200" cy="609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a:solidFill>
                  <a:schemeClr val="tx1"/>
                </a:solidFill>
              </a:rPr>
              <a:t>Henon Mapping</a:t>
            </a:r>
          </a:p>
          <a:p>
            <a:pPr algn="ctr"/>
            <a:endParaRPr lang="en-IN"/>
          </a:p>
        </p:txBody>
      </p:sp>
      <p:pic>
        <p:nvPicPr>
          <p:cNvPr id="8" name="Picture 7">
            <a:extLst>
              <a:ext uri="{FF2B5EF4-FFF2-40B4-BE49-F238E27FC236}">
                <a16:creationId xmlns:a16="http://schemas.microsoft.com/office/drawing/2014/main" id="{E0F1E93A-0F52-A632-55FB-64FB9F61A9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132" y="2998212"/>
            <a:ext cx="1657581" cy="1860641"/>
          </a:xfrm>
          <a:prstGeom prst="rect">
            <a:avLst/>
          </a:prstGeom>
        </p:spPr>
      </p:pic>
      <p:sp>
        <p:nvSpPr>
          <p:cNvPr id="9" name="TextBox 8">
            <a:extLst>
              <a:ext uri="{FF2B5EF4-FFF2-40B4-BE49-F238E27FC236}">
                <a16:creationId xmlns:a16="http://schemas.microsoft.com/office/drawing/2014/main" id="{4B2DE15A-2371-FDD0-D6CD-8C59C1D85751}"/>
              </a:ext>
            </a:extLst>
          </p:cNvPr>
          <p:cNvSpPr txBox="1"/>
          <p:nvPr/>
        </p:nvSpPr>
        <p:spPr>
          <a:xfrm>
            <a:off x="609600" y="2324100"/>
            <a:ext cx="1066800" cy="646331"/>
          </a:xfrm>
          <a:prstGeom prst="rect">
            <a:avLst/>
          </a:prstGeom>
          <a:noFill/>
        </p:spPr>
        <p:txBody>
          <a:bodyPr wrap="square" rtlCol="0">
            <a:spAutoFit/>
          </a:bodyPr>
          <a:lstStyle/>
          <a:p>
            <a:pPr algn="ctr"/>
            <a:r>
              <a:rPr lang="en-IN"/>
              <a:t>Original logo </a:t>
            </a:r>
          </a:p>
        </p:txBody>
      </p:sp>
      <p:cxnSp>
        <p:nvCxnSpPr>
          <p:cNvPr id="25" name="Straight Connector 24">
            <a:extLst>
              <a:ext uri="{FF2B5EF4-FFF2-40B4-BE49-F238E27FC236}">
                <a16:creationId xmlns:a16="http://schemas.microsoft.com/office/drawing/2014/main" id="{48ABF984-E969-A42E-DC28-F73277363D27}"/>
              </a:ext>
            </a:extLst>
          </p:cNvPr>
          <p:cNvCxnSpPr>
            <a:stCxn id="8" idx="2"/>
          </p:cNvCxnSpPr>
          <p:nvPr/>
        </p:nvCxnSpPr>
        <p:spPr>
          <a:xfrm flipH="1">
            <a:off x="1230922" y="4858853"/>
            <a:ext cx="1" cy="1260000"/>
          </a:xfrm>
          <a:prstGeom prst="line">
            <a:avLst/>
          </a:prstGeom>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E9D3564F-F8A8-B222-967A-9B6658F174F2}"/>
              </a:ext>
            </a:extLst>
          </p:cNvPr>
          <p:cNvCxnSpPr>
            <a:cxnSpLocks/>
          </p:cNvCxnSpPr>
          <p:nvPr/>
        </p:nvCxnSpPr>
        <p:spPr>
          <a:xfrm flipH="1">
            <a:off x="1230922" y="6108881"/>
            <a:ext cx="1018900" cy="0"/>
          </a:xfrm>
          <a:prstGeom prst="line">
            <a:avLst/>
          </a:prstGeom>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BFF1D394-5AF7-8779-D91D-F62D4AEB2B05}"/>
              </a:ext>
            </a:extLst>
          </p:cNvPr>
          <p:cNvSpPr txBox="1"/>
          <p:nvPr/>
        </p:nvSpPr>
        <p:spPr>
          <a:xfrm>
            <a:off x="302056" y="6280978"/>
            <a:ext cx="1148488" cy="646331"/>
          </a:xfrm>
          <a:prstGeom prst="rect">
            <a:avLst/>
          </a:prstGeom>
          <a:noFill/>
        </p:spPr>
        <p:txBody>
          <a:bodyPr wrap="square" rtlCol="0">
            <a:spAutoFit/>
          </a:bodyPr>
          <a:lstStyle/>
          <a:p>
            <a:pPr algn="ctr"/>
            <a:r>
              <a:rPr lang="en-IN"/>
              <a:t>Matching bits</a:t>
            </a:r>
          </a:p>
        </p:txBody>
      </p:sp>
      <p:sp>
        <p:nvSpPr>
          <p:cNvPr id="32" name="Rectangle 31">
            <a:extLst>
              <a:ext uri="{FF2B5EF4-FFF2-40B4-BE49-F238E27FC236}">
                <a16:creationId xmlns:a16="http://schemas.microsoft.com/office/drawing/2014/main" id="{2BA172E5-CE8C-23F1-0406-B5258DFDAA09}"/>
              </a:ext>
            </a:extLst>
          </p:cNvPr>
          <p:cNvSpPr/>
          <p:nvPr/>
        </p:nvSpPr>
        <p:spPr>
          <a:xfrm>
            <a:off x="2059713" y="213926"/>
            <a:ext cx="2743200" cy="609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a:solidFill>
                  <a:schemeClr val="tx1"/>
                </a:solidFill>
              </a:rPr>
              <a:t>Test Image</a:t>
            </a:r>
          </a:p>
        </p:txBody>
      </p:sp>
      <p:sp>
        <p:nvSpPr>
          <p:cNvPr id="33" name="Rectangle 32">
            <a:extLst>
              <a:ext uri="{FF2B5EF4-FFF2-40B4-BE49-F238E27FC236}">
                <a16:creationId xmlns:a16="http://schemas.microsoft.com/office/drawing/2014/main" id="{B1270983-2F3B-0619-8C68-5ADE4A857F3B}"/>
              </a:ext>
            </a:extLst>
          </p:cNvPr>
          <p:cNvSpPr/>
          <p:nvPr/>
        </p:nvSpPr>
        <p:spPr>
          <a:xfrm>
            <a:off x="13262684" y="3545018"/>
            <a:ext cx="2891715" cy="609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a:solidFill>
                  <a:schemeClr val="tx1"/>
                </a:solidFill>
              </a:rPr>
              <a:t>LL2 Band</a:t>
            </a:r>
          </a:p>
        </p:txBody>
      </p:sp>
      <p:sp>
        <p:nvSpPr>
          <p:cNvPr id="36" name="Rectangle 35">
            <a:extLst>
              <a:ext uri="{FF2B5EF4-FFF2-40B4-BE49-F238E27FC236}">
                <a16:creationId xmlns:a16="http://schemas.microsoft.com/office/drawing/2014/main" id="{CB6F5032-E486-AAA5-F17F-CF77054ABE33}"/>
              </a:ext>
            </a:extLst>
          </p:cNvPr>
          <p:cNvSpPr/>
          <p:nvPr/>
        </p:nvSpPr>
        <p:spPr>
          <a:xfrm>
            <a:off x="4481606" y="7166614"/>
            <a:ext cx="2891715" cy="609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a:solidFill>
                  <a:schemeClr val="tx1"/>
                </a:solidFill>
              </a:rPr>
              <a:t>Scrambled logo of test image </a:t>
            </a:r>
          </a:p>
        </p:txBody>
      </p:sp>
      <p:pic>
        <p:nvPicPr>
          <p:cNvPr id="43" name="Picture 42">
            <a:extLst>
              <a:ext uri="{FF2B5EF4-FFF2-40B4-BE49-F238E27FC236}">
                <a16:creationId xmlns:a16="http://schemas.microsoft.com/office/drawing/2014/main" id="{D62F3D51-E84F-D011-4D3B-D3E9C8AFFD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2376" y="738162"/>
            <a:ext cx="1692391" cy="2254506"/>
          </a:xfrm>
          <a:prstGeom prst="rect">
            <a:avLst/>
          </a:prstGeom>
        </p:spPr>
      </p:pic>
      <p:pic>
        <p:nvPicPr>
          <p:cNvPr id="44" name="Picture 43">
            <a:extLst>
              <a:ext uri="{FF2B5EF4-FFF2-40B4-BE49-F238E27FC236}">
                <a16:creationId xmlns:a16="http://schemas.microsoft.com/office/drawing/2014/main" id="{51C386D0-5A83-B22C-979E-23344B5BA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5480" y="5143500"/>
            <a:ext cx="1741265" cy="1954577"/>
          </a:xfrm>
          <a:prstGeom prst="rect">
            <a:avLst/>
          </a:prstGeom>
        </p:spPr>
      </p:pic>
    </p:spTree>
    <p:extLst>
      <p:ext uri="{BB962C8B-B14F-4D97-AF65-F5344CB8AC3E}">
        <p14:creationId xmlns:p14="http://schemas.microsoft.com/office/powerpoint/2010/main" val="30523087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EFFFE"/>
        </a:solidFill>
        <a:effectLst/>
      </p:bgPr>
    </p:bg>
    <p:spTree>
      <p:nvGrpSpPr>
        <p:cNvPr id="1" name="">
          <a:extLst>
            <a:ext uri="{FF2B5EF4-FFF2-40B4-BE49-F238E27FC236}">
              <a16:creationId xmlns:a16="http://schemas.microsoft.com/office/drawing/2014/main" id="{0C801797-0A73-9595-4439-4691908F80A3}"/>
            </a:ext>
          </a:extLst>
        </p:cNvPr>
        <p:cNvGrpSpPr/>
        <p:nvPr/>
      </p:nvGrpSpPr>
      <p:grpSpPr>
        <a:xfrm>
          <a:off x="0" y="0"/>
          <a:ext cx="0" cy="0"/>
          <a:chOff x="0" y="0"/>
          <a:chExt cx="0" cy="0"/>
        </a:xfrm>
      </p:grpSpPr>
      <p:grpSp>
        <p:nvGrpSpPr>
          <p:cNvPr id="10" name="Group 10">
            <a:extLst>
              <a:ext uri="{FF2B5EF4-FFF2-40B4-BE49-F238E27FC236}">
                <a16:creationId xmlns:a16="http://schemas.microsoft.com/office/drawing/2014/main" id="{52765377-B049-C149-7B76-31F77AF3AB1F}"/>
              </a:ext>
            </a:extLst>
          </p:cNvPr>
          <p:cNvGrpSpPr/>
          <p:nvPr/>
        </p:nvGrpSpPr>
        <p:grpSpPr>
          <a:xfrm>
            <a:off x="-17960" y="8195370"/>
            <a:ext cx="18349323" cy="3318329"/>
            <a:chOff x="-16151" y="-19050"/>
            <a:chExt cx="4832744" cy="873963"/>
          </a:xfrm>
        </p:grpSpPr>
        <p:sp>
          <p:nvSpPr>
            <p:cNvPr id="11" name="Freeform 11">
              <a:extLst>
                <a:ext uri="{FF2B5EF4-FFF2-40B4-BE49-F238E27FC236}">
                  <a16:creationId xmlns:a16="http://schemas.microsoft.com/office/drawing/2014/main" id="{FF916C52-510A-A612-B537-48B01F2DC848}"/>
                </a:ext>
              </a:extLst>
            </p:cNvPr>
            <p:cNvSpPr/>
            <p:nvPr/>
          </p:nvSpPr>
          <p:spPr>
            <a:xfrm>
              <a:off x="-16151" y="140484"/>
              <a:ext cx="4816592" cy="704904"/>
            </a:xfrm>
            <a:custGeom>
              <a:avLst/>
              <a:gdLst/>
              <a:ahLst/>
              <a:cxnLst/>
              <a:rect l="l" t="t" r="r" b="b"/>
              <a:pathLst>
                <a:path w="4816592" h="854913">
                  <a:moveTo>
                    <a:pt x="0" y="0"/>
                  </a:moveTo>
                  <a:lnTo>
                    <a:pt x="4816592" y="0"/>
                  </a:lnTo>
                  <a:lnTo>
                    <a:pt x="4816592" y="854913"/>
                  </a:lnTo>
                  <a:lnTo>
                    <a:pt x="0" y="854913"/>
                  </a:lnTo>
                  <a:close/>
                </a:path>
              </a:pathLst>
            </a:custGeom>
            <a:solidFill>
              <a:srgbClr val="2B2A2A"/>
            </a:solidFill>
            <a:ln w="9525" cap="sq">
              <a:solidFill>
                <a:srgbClr val="2B2A2A"/>
              </a:solidFill>
              <a:prstDash val="solid"/>
              <a:miter/>
            </a:ln>
          </p:spPr>
          <p:txBody>
            <a:bodyPr/>
            <a:lstStyle/>
            <a:p>
              <a:pPr algn="ctr"/>
              <a:r>
                <a:rPr lang="en-IN" sz="6000" b="1">
                  <a:solidFill>
                    <a:schemeClr val="bg2">
                      <a:lumMod val="75000"/>
                    </a:schemeClr>
                  </a:solidFill>
                </a:rPr>
                <a:t>1. Rotation Attack</a:t>
              </a:r>
            </a:p>
          </p:txBody>
        </p:sp>
        <p:sp>
          <p:nvSpPr>
            <p:cNvPr id="12" name="TextBox 12">
              <a:extLst>
                <a:ext uri="{FF2B5EF4-FFF2-40B4-BE49-F238E27FC236}">
                  <a16:creationId xmlns:a16="http://schemas.microsoft.com/office/drawing/2014/main" id="{4CB1BD63-73E5-626C-13B2-E1EAD3F4595C}"/>
                </a:ext>
              </a:extLst>
            </p:cNvPr>
            <p:cNvSpPr txBox="1"/>
            <p:nvPr/>
          </p:nvSpPr>
          <p:spPr>
            <a:xfrm>
              <a:off x="0" y="-19050"/>
              <a:ext cx="4816593" cy="873963"/>
            </a:xfrm>
            <a:prstGeom prst="rect">
              <a:avLst/>
            </a:prstGeom>
          </p:spPr>
          <p:txBody>
            <a:bodyPr lIns="50800" tIns="50800" rIns="50800" bIns="50800" rtlCol="0" anchor="ctr"/>
            <a:lstStyle/>
            <a:p>
              <a:pPr algn="ctr">
                <a:lnSpc>
                  <a:spcPts val="2859"/>
                </a:lnSpc>
              </a:pPr>
              <a:endParaRPr/>
            </a:p>
          </p:txBody>
        </p:sp>
      </p:grpSp>
      <p:sp>
        <p:nvSpPr>
          <p:cNvPr id="46" name="Freeform 46">
            <a:extLst>
              <a:ext uri="{FF2B5EF4-FFF2-40B4-BE49-F238E27FC236}">
                <a16:creationId xmlns:a16="http://schemas.microsoft.com/office/drawing/2014/main" id="{EE4410CF-736A-CF65-DD22-1D49CED0F743}"/>
              </a:ext>
            </a:extLst>
          </p:cNvPr>
          <p:cNvSpPr/>
          <p:nvPr/>
        </p:nvSpPr>
        <p:spPr>
          <a:xfrm rot="2720095">
            <a:off x="15341708" y="-698405"/>
            <a:ext cx="9089020" cy="9105576"/>
          </a:xfrm>
          <a:custGeom>
            <a:avLst/>
            <a:gdLst/>
            <a:ahLst/>
            <a:cxnLst/>
            <a:rect l="l" t="t" r="r" b="b"/>
            <a:pathLst>
              <a:path w="9089020" h="9105576">
                <a:moveTo>
                  <a:pt x="0" y="0"/>
                </a:moveTo>
                <a:lnTo>
                  <a:pt x="9089020" y="0"/>
                </a:lnTo>
                <a:lnTo>
                  <a:pt x="9089020" y="9105576"/>
                </a:lnTo>
                <a:lnTo>
                  <a:pt x="0" y="9105576"/>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sp>
        <p:nvSpPr>
          <p:cNvPr id="34" name="Freeform 46">
            <a:extLst>
              <a:ext uri="{FF2B5EF4-FFF2-40B4-BE49-F238E27FC236}">
                <a16:creationId xmlns:a16="http://schemas.microsoft.com/office/drawing/2014/main" id="{2593585B-1A78-C67B-92D1-9CE05C550C07}"/>
              </a:ext>
            </a:extLst>
          </p:cNvPr>
          <p:cNvSpPr/>
          <p:nvPr/>
        </p:nvSpPr>
        <p:spPr>
          <a:xfrm rot="2720095">
            <a:off x="15375575" y="-1032341"/>
            <a:ext cx="9089020" cy="9105576"/>
          </a:xfrm>
          <a:custGeom>
            <a:avLst/>
            <a:gdLst/>
            <a:ahLst/>
            <a:cxnLst/>
            <a:rect l="l" t="t" r="r" b="b"/>
            <a:pathLst>
              <a:path w="9089020" h="9105576">
                <a:moveTo>
                  <a:pt x="0" y="0"/>
                </a:moveTo>
                <a:lnTo>
                  <a:pt x="9089020" y="0"/>
                </a:lnTo>
                <a:lnTo>
                  <a:pt x="9089020" y="9105576"/>
                </a:lnTo>
                <a:lnTo>
                  <a:pt x="0" y="9105576"/>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sp>
        <p:nvSpPr>
          <p:cNvPr id="35" name="Freeform 46">
            <a:extLst>
              <a:ext uri="{FF2B5EF4-FFF2-40B4-BE49-F238E27FC236}">
                <a16:creationId xmlns:a16="http://schemas.microsoft.com/office/drawing/2014/main" id="{660BCB09-C19A-14C7-173D-6C54E1A696C2}"/>
              </a:ext>
            </a:extLst>
          </p:cNvPr>
          <p:cNvSpPr/>
          <p:nvPr/>
        </p:nvSpPr>
        <p:spPr>
          <a:xfrm rot="2720095">
            <a:off x="-3128595" y="528294"/>
            <a:ext cx="9089020" cy="9105576"/>
          </a:xfrm>
          <a:custGeom>
            <a:avLst/>
            <a:gdLst/>
            <a:ahLst/>
            <a:cxnLst/>
            <a:rect l="l" t="t" r="r" b="b"/>
            <a:pathLst>
              <a:path w="9089020" h="9105576">
                <a:moveTo>
                  <a:pt x="0" y="0"/>
                </a:moveTo>
                <a:lnTo>
                  <a:pt x="9089020" y="0"/>
                </a:lnTo>
                <a:lnTo>
                  <a:pt x="9089020" y="9105576"/>
                </a:lnTo>
                <a:lnTo>
                  <a:pt x="0" y="9105576"/>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sp>
        <p:nvSpPr>
          <p:cNvPr id="2" name="TextBox 1">
            <a:extLst>
              <a:ext uri="{FF2B5EF4-FFF2-40B4-BE49-F238E27FC236}">
                <a16:creationId xmlns:a16="http://schemas.microsoft.com/office/drawing/2014/main" id="{6C527B1C-65D7-EEC1-FF59-467EDADA4859}"/>
              </a:ext>
            </a:extLst>
          </p:cNvPr>
          <p:cNvSpPr txBox="1"/>
          <p:nvPr/>
        </p:nvSpPr>
        <p:spPr>
          <a:xfrm>
            <a:off x="5905501" y="227605"/>
            <a:ext cx="9067800" cy="1015663"/>
          </a:xfrm>
          <a:prstGeom prst="rect">
            <a:avLst/>
          </a:prstGeom>
          <a:noFill/>
        </p:spPr>
        <p:txBody>
          <a:bodyPr wrap="square" rtlCol="0">
            <a:spAutoFit/>
          </a:bodyPr>
          <a:lstStyle/>
          <a:p>
            <a:r>
              <a:rPr lang="en-IN" sz="6000" b="1">
                <a:solidFill>
                  <a:schemeClr val="bg2">
                    <a:lumMod val="50000"/>
                  </a:schemeClr>
                </a:solidFill>
              </a:rPr>
              <a:t>Performance Test:</a:t>
            </a:r>
          </a:p>
        </p:txBody>
      </p:sp>
      <p:pic>
        <p:nvPicPr>
          <p:cNvPr id="4" name="Picture 3">
            <a:extLst>
              <a:ext uri="{FF2B5EF4-FFF2-40B4-BE49-F238E27FC236}">
                <a16:creationId xmlns:a16="http://schemas.microsoft.com/office/drawing/2014/main" id="{119D9804-4F5B-B251-8827-7E1666798B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1485900"/>
            <a:ext cx="13868400" cy="6709470"/>
          </a:xfrm>
          <a:prstGeom prst="rect">
            <a:avLst/>
          </a:prstGeom>
        </p:spPr>
      </p:pic>
    </p:spTree>
    <p:extLst>
      <p:ext uri="{BB962C8B-B14F-4D97-AF65-F5344CB8AC3E}">
        <p14:creationId xmlns:p14="http://schemas.microsoft.com/office/powerpoint/2010/main" val="4025722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EFFFE"/>
        </a:solidFill>
        <a:effectLst/>
      </p:bgPr>
    </p:bg>
    <p:spTree>
      <p:nvGrpSpPr>
        <p:cNvPr id="1" name="">
          <a:extLst>
            <a:ext uri="{FF2B5EF4-FFF2-40B4-BE49-F238E27FC236}">
              <a16:creationId xmlns:a16="http://schemas.microsoft.com/office/drawing/2014/main" id="{757FAA94-CA6F-0527-874F-874817770EF7}"/>
            </a:ext>
          </a:extLst>
        </p:cNvPr>
        <p:cNvGrpSpPr/>
        <p:nvPr/>
      </p:nvGrpSpPr>
      <p:grpSpPr>
        <a:xfrm>
          <a:off x="0" y="0"/>
          <a:ext cx="0" cy="0"/>
          <a:chOff x="0" y="0"/>
          <a:chExt cx="0" cy="0"/>
        </a:xfrm>
      </p:grpSpPr>
      <p:grpSp>
        <p:nvGrpSpPr>
          <p:cNvPr id="10" name="Group 10">
            <a:extLst>
              <a:ext uri="{FF2B5EF4-FFF2-40B4-BE49-F238E27FC236}">
                <a16:creationId xmlns:a16="http://schemas.microsoft.com/office/drawing/2014/main" id="{465850CC-4A74-BCD8-A78A-0122F869014D}"/>
              </a:ext>
            </a:extLst>
          </p:cNvPr>
          <p:cNvGrpSpPr/>
          <p:nvPr/>
        </p:nvGrpSpPr>
        <p:grpSpPr>
          <a:xfrm>
            <a:off x="-17960" y="8195370"/>
            <a:ext cx="18349323" cy="3318329"/>
            <a:chOff x="-16151" y="-19050"/>
            <a:chExt cx="4832744" cy="873963"/>
          </a:xfrm>
        </p:grpSpPr>
        <p:sp>
          <p:nvSpPr>
            <p:cNvPr id="11" name="Freeform 11">
              <a:extLst>
                <a:ext uri="{FF2B5EF4-FFF2-40B4-BE49-F238E27FC236}">
                  <a16:creationId xmlns:a16="http://schemas.microsoft.com/office/drawing/2014/main" id="{E3EDA39D-FAB5-EFD5-60AF-941A551D69B6}"/>
                </a:ext>
              </a:extLst>
            </p:cNvPr>
            <p:cNvSpPr/>
            <p:nvPr/>
          </p:nvSpPr>
          <p:spPr>
            <a:xfrm>
              <a:off x="-16151" y="140484"/>
              <a:ext cx="4816592" cy="704904"/>
            </a:xfrm>
            <a:custGeom>
              <a:avLst/>
              <a:gdLst/>
              <a:ahLst/>
              <a:cxnLst/>
              <a:rect l="l" t="t" r="r" b="b"/>
              <a:pathLst>
                <a:path w="4816592" h="854913">
                  <a:moveTo>
                    <a:pt x="0" y="0"/>
                  </a:moveTo>
                  <a:lnTo>
                    <a:pt x="4816592" y="0"/>
                  </a:lnTo>
                  <a:lnTo>
                    <a:pt x="4816592" y="854913"/>
                  </a:lnTo>
                  <a:lnTo>
                    <a:pt x="0" y="854913"/>
                  </a:lnTo>
                  <a:close/>
                </a:path>
              </a:pathLst>
            </a:custGeom>
            <a:solidFill>
              <a:srgbClr val="2B2A2A"/>
            </a:solidFill>
            <a:ln w="9525" cap="sq">
              <a:solidFill>
                <a:srgbClr val="2B2A2A"/>
              </a:solidFill>
              <a:prstDash val="solid"/>
              <a:miter/>
            </a:ln>
          </p:spPr>
          <p:txBody>
            <a:bodyPr/>
            <a:lstStyle/>
            <a:p>
              <a:pPr algn="ctr"/>
              <a:r>
                <a:rPr lang="en-IN" sz="6000" b="1">
                  <a:solidFill>
                    <a:schemeClr val="bg2">
                      <a:lumMod val="75000"/>
                    </a:schemeClr>
                  </a:solidFill>
                </a:rPr>
                <a:t>2. Translation Attack</a:t>
              </a:r>
            </a:p>
          </p:txBody>
        </p:sp>
        <p:sp>
          <p:nvSpPr>
            <p:cNvPr id="12" name="TextBox 12">
              <a:extLst>
                <a:ext uri="{FF2B5EF4-FFF2-40B4-BE49-F238E27FC236}">
                  <a16:creationId xmlns:a16="http://schemas.microsoft.com/office/drawing/2014/main" id="{7E671040-0344-E70D-9717-74DDCD736205}"/>
                </a:ext>
              </a:extLst>
            </p:cNvPr>
            <p:cNvSpPr txBox="1"/>
            <p:nvPr/>
          </p:nvSpPr>
          <p:spPr>
            <a:xfrm>
              <a:off x="0" y="-19050"/>
              <a:ext cx="4816593" cy="873963"/>
            </a:xfrm>
            <a:prstGeom prst="rect">
              <a:avLst/>
            </a:prstGeom>
          </p:spPr>
          <p:txBody>
            <a:bodyPr lIns="50800" tIns="50800" rIns="50800" bIns="50800" rtlCol="0" anchor="ctr"/>
            <a:lstStyle/>
            <a:p>
              <a:pPr algn="ctr">
                <a:lnSpc>
                  <a:spcPts val="2859"/>
                </a:lnSpc>
              </a:pPr>
              <a:endParaRPr/>
            </a:p>
          </p:txBody>
        </p:sp>
      </p:grpSp>
      <p:sp>
        <p:nvSpPr>
          <p:cNvPr id="46" name="Freeform 46">
            <a:extLst>
              <a:ext uri="{FF2B5EF4-FFF2-40B4-BE49-F238E27FC236}">
                <a16:creationId xmlns:a16="http://schemas.microsoft.com/office/drawing/2014/main" id="{BCBF3DFD-1C82-C66C-79F6-0BCB0E18BE2D}"/>
              </a:ext>
            </a:extLst>
          </p:cNvPr>
          <p:cNvSpPr/>
          <p:nvPr/>
        </p:nvSpPr>
        <p:spPr>
          <a:xfrm rot="2720095">
            <a:off x="15341708" y="-698405"/>
            <a:ext cx="9089020" cy="9105576"/>
          </a:xfrm>
          <a:custGeom>
            <a:avLst/>
            <a:gdLst/>
            <a:ahLst/>
            <a:cxnLst/>
            <a:rect l="l" t="t" r="r" b="b"/>
            <a:pathLst>
              <a:path w="9089020" h="9105576">
                <a:moveTo>
                  <a:pt x="0" y="0"/>
                </a:moveTo>
                <a:lnTo>
                  <a:pt x="9089020" y="0"/>
                </a:lnTo>
                <a:lnTo>
                  <a:pt x="9089020" y="9105576"/>
                </a:lnTo>
                <a:lnTo>
                  <a:pt x="0" y="9105576"/>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sp>
        <p:nvSpPr>
          <p:cNvPr id="34" name="Freeform 46">
            <a:extLst>
              <a:ext uri="{FF2B5EF4-FFF2-40B4-BE49-F238E27FC236}">
                <a16:creationId xmlns:a16="http://schemas.microsoft.com/office/drawing/2014/main" id="{A750642A-08F4-E41F-02F2-065BFC44A1DD}"/>
              </a:ext>
            </a:extLst>
          </p:cNvPr>
          <p:cNvSpPr/>
          <p:nvPr/>
        </p:nvSpPr>
        <p:spPr>
          <a:xfrm rot="2720095">
            <a:off x="15375575" y="-1032341"/>
            <a:ext cx="9089020" cy="9105576"/>
          </a:xfrm>
          <a:custGeom>
            <a:avLst/>
            <a:gdLst/>
            <a:ahLst/>
            <a:cxnLst/>
            <a:rect l="l" t="t" r="r" b="b"/>
            <a:pathLst>
              <a:path w="9089020" h="9105576">
                <a:moveTo>
                  <a:pt x="0" y="0"/>
                </a:moveTo>
                <a:lnTo>
                  <a:pt x="9089020" y="0"/>
                </a:lnTo>
                <a:lnTo>
                  <a:pt x="9089020" y="9105576"/>
                </a:lnTo>
                <a:lnTo>
                  <a:pt x="0" y="9105576"/>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sp>
        <p:nvSpPr>
          <p:cNvPr id="35" name="Freeform 46">
            <a:extLst>
              <a:ext uri="{FF2B5EF4-FFF2-40B4-BE49-F238E27FC236}">
                <a16:creationId xmlns:a16="http://schemas.microsoft.com/office/drawing/2014/main" id="{54E8C619-34E0-2BD3-BA7F-97BE4C0A2F37}"/>
              </a:ext>
            </a:extLst>
          </p:cNvPr>
          <p:cNvSpPr/>
          <p:nvPr/>
        </p:nvSpPr>
        <p:spPr>
          <a:xfrm rot="2720095">
            <a:off x="-3128595" y="528294"/>
            <a:ext cx="9089020" cy="9105576"/>
          </a:xfrm>
          <a:custGeom>
            <a:avLst/>
            <a:gdLst/>
            <a:ahLst/>
            <a:cxnLst/>
            <a:rect l="l" t="t" r="r" b="b"/>
            <a:pathLst>
              <a:path w="9089020" h="9105576">
                <a:moveTo>
                  <a:pt x="0" y="0"/>
                </a:moveTo>
                <a:lnTo>
                  <a:pt x="9089020" y="0"/>
                </a:lnTo>
                <a:lnTo>
                  <a:pt x="9089020" y="9105576"/>
                </a:lnTo>
                <a:lnTo>
                  <a:pt x="0" y="9105576"/>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pic>
        <p:nvPicPr>
          <p:cNvPr id="4" name="Picture 3">
            <a:extLst>
              <a:ext uri="{FF2B5EF4-FFF2-40B4-BE49-F238E27FC236}">
                <a16:creationId xmlns:a16="http://schemas.microsoft.com/office/drawing/2014/main" id="{DE5ED51E-553E-9D22-FF60-B297763A73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876299"/>
            <a:ext cx="14097000" cy="7282905"/>
          </a:xfrm>
          <a:prstGeom prst="rect">
            <a:avLst/>
          </a:prstGeom>
        </p:spPr>
      </p:pic>
    </p:spTree>
    <p:extLst>
      <p:ext uri="{BB962C8B-B14F-4D97-AF65-F5344CB8AC3E}">
        <p14:creationId xmlns:p14="http://schemas.microsoft.com/office/powerpoint/2010/main" val="1970215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EFFFE"/>
        </a:solidFill>
        <a:effectLst/>
      </p:bgPr>
    </p:bg>
    <p:spTree>
      <p:nvGrpSpPr>
        <p:cNvPr id="1" name="">
          <a:extLst>
            <a:ext uri="{FF2B5EF4-FFF2-40B4-BE49-F238E27FC236}">
              <a16:creationId xmlns:a16="http://schemas.microsoft.com/office/drawing/2014/main" id="{1FD83585-85ED-C820-0B30-AD8EF433B80B}"/>
            </a:ext>
          </a:extLst>
        </p:cNvPr>
        <p:cNvGrpSpPr/>
        <p:nvPr/>
      </p:nvGrpSpPr>
      <p:grpSpPr>
        <a:xfrm>
          <a:off x="0" y="0"/>
          <a:ext cx="0" cy="0"/>
          <a:chOff x="0" y="0"/>
          <a:chExt cx="0" cy="0"/>
        </a:xfrm>
      </p:grpSpPr>
      <p:grpSp>
        <p:nvGrpSpPr>
          <p:cNvPr id="10" name="Group 10">
            <a:extLst>
              <a:ext uri="{FF2B5EF4-FFF2-40B4-BE49-F238E27FC236}">
                <a16:creationId xmlns:a16="http://schemas.microsoft.com/office/drawing/2014/main" id="{73E500FD-3632-5216-413A-4DFBCB574579}"/>
              </a:ext>
            </a:extLst>
          </p:cNvPr>
          <p:cNvGrpSpPr/>
          <p:nvPr/>
        </p:nvGrpSpPr>
        <p:grpSpPr>
          <a:xfrm>
            <a:off x="-17960" y="8195370"/>
            <a:ext cx="18349323" cy="3318329"/>
            <a:chOff x="-16151" y="-19050"/>
            <a:chExt cx="4832744" cy="873963"/>
          </a:xfrm>
        </p:grpSpPr>
        <p:sp>
          <p:nvSpPr>
            <p:cNvPr id="11" name="Freeform 11">
              <a:extLst>
                <a:ext uri="{FF2B5EF4-FFF2-40B4-BE49-F238E27FC236}">
                  <a16:creationId xmlns:a16="http://schemas.microsoft.com/office/drawing/2014/main" id="{6DB3783D-D76D-82C2-BCD1-A60DC8133385}"/>
                </a:ext>
              </a:extLst>
            </p:cNvPr>
            <p:cNvSpPr/>
            <p:nvPr/>
          </p:nvSpPr>
          <p:spPr>
            <a:xfrm>
              <a:off x="-16151" y="140484"/>
              <a:ext cx="4816592" cy="704904"/>
            </a:xfrm>
            <a:custGeom>
              <a:avLst/>
              <a:gdLst/>
              <a:ahLst/>
              <a:cxnLst/>
              <a:rect l="l" t="t" r="r" b="b"/>
              <a:pathLst>
                <a:path w="4816592" h="854913">
                  <a:moveTo>
                    <a:pt x="0" y="0"/>
                  </a:moveTo>
                  <a:lnTo>
                    <a:pt x="4816592" y="0"/>
                  </a:lnTo>
                  <a:lnTo>
                    <a:pt x="4816592" y="854913"/>
                  </a:lnTo>
                  <a:lnTo>
                    <a:pt x="0" y="854913"/>
                  </a:lnTo>
                  <a:close/>
                </a:path>
              </a:pathLst>
            </a:custGeom>
            <a:solidFill>
              <a:srgbClr val="2B2A2A"/>
            </a:solidFill>
            <a:ln w="9525" cap="sq">
              <a:solidFill>
                <a:srgbClr val="2B2A2A"/>
              </a:solidFill>
              <a:prstDash val="solid"/>
              <a:miter/>
            </a:ln>
          </p:spPr>
          <p:txBody>
            <a:bodyPr/>
            <a:lstStyle/>
            <a:p>
              <a:pPr algn="ctr"/>
              <a:r>
                <a:rPr lang="en-IN" sz="6000" b="1">
                  <a:solidFill>
                    <a:schemeClr val="bg2">
                      <a:lumMod val="75000"/>
                    </a:schemeClr>
                  </a:solidFill>
                </a:rPr>
                <a:t>3. Scaling Attack</a:t>
              </a:r>
            </a:p>
          </p:txBody>
        </p:sp>
        <p:sp>
          <p:nvSpPr>
            <p:cNvPr id="12" name="TextBox 12">
              <a:extLst>
                <a:ext uri="{FF2B5EF4-FFF2-40B4-BE49-F238E27FC236}">
                  <a16:creationId xmlns:a16="http://schemas.microsoft.com/office/drawing/2014/main" id="{6C9D9C57-1310-A28E-8013-042EC08228EA}"/>
                </a:ext>
              </a:extLst>
            </p:cNvPr>
            <p:cNvSpPr txBox="1"/>
            <p:nvPr/>
          </p:nvSpPr>
          <p:spPr>
            <a:xfrm>
              <a:off x="0" y="-19050"/>
              <a:ext cx="4816593" cy="873963"/>
            </a:xfrm>
            <a:prstGeom prst="rect">
              <a:avLst/>
            </a:prstGeom>
          </p:spPr>
          <p:txBody>
            <a:bodyPr lIns="50800" tIns="50800" rIns="50800" bIns="50800" rtlCol="0" anchor="ctr"/>
            <a:lstStyle/>
            <a:p>
              <a:pPr algn="ctr">
                <a:lnSpc>
                  <a:spcPts val="2859"/>
                </a:lnSpc>
              </a:pPr>
              <a:endParaRPr/>
            </a:p>
          </p:txBody>
        </p:sp>
      </p:grpSp>
      <p:sp>
        <p:nvSpPr>
          <p:cNvPr id="46" name="Freeform 46">
            <a:extLst>
              <a:ext uri="{FF2B5EF4-FFF2-40B4-BE49-F238E27FC236}">
                <a16:creationId xmlns:a16="http://schemas.microsoft.com/office/drawing/2014/main" id="{0912BCA0-1660-C968-1DED-4CA107E83E72}"/>
              </a:ext>
            </a:extLst>
          </p:cNvPr>
          <p:cNvSpPr/>
          <p:nvPr/>
        </p:nvSpPr>
        <p:spPr>
          <a:xfrm rot="2720095">
            <a:off x="15341708" y="-698405"/>
            <a:ext cx="9089020" cy="9105576"/>
          </a:xfrm>
          <a:custGeom>
            <a:avLst/>
            <a:gdLst/>
            <a:ahLst/>
            <a:cxnLst/>
            <a:rect l="l" t="t" r="r" b="b"/>
            <a:pathLst>
              <a:path w="9089020" h="9105576">
                <a:moveTo>
                  <a:pt x="0" y="0"/>
                </a:moveTo>
                <a:lnTo>
                  <a:pt x="9089020" y="0"/>
                </a:lnTo>
                <a:lnTo>
                  <a:pt x="9089020" y="9105576"/>
                </a:lnTo>
                <a:lnTo>
                  <a:pt x="0" y="9105576"/>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sp>
        <p:nvSpPr>
          <p:cNvPr id="34" name="Freeform 46">
            <a:extLst>
              <a:ext uri="{FF2B5EF4-FFF2-40B4-BE49-F238E27FC236}">
                <a16:creationId xmlns:a16="http://schemas.microsoft.com/office/drawing/2014/main" id="{E5EFF5D4-4115-06E3-A38C-730BC5633226}"/>
              </a:ext>
            </a:extLst>
          </p:cNvPr>
          <p:cNvSpPr/>
          <p:nvPr/>
        </p:nvSpPr>
        <p:spPr>
          <a:xfrm rot="2720095">
            <a:off x="15375575" y="-1032341"/>
            <a:ext cx="9089020" cy="9105576"/>
          </a:xfrm>
          <a:custGeom>
            <a:avLst/>
            <a:gdLst/>
            <a:ahLst/>
            <a:cxnLst/>
            <a:rect l="l" t="t" r="r" b="b"/>
            <a:pathLst>
              <a:path w="9089020" h="9105576">
                <a:moveTo>
                  <a:pt x="0" y="0"/>
                </a:moveTo>
                <a:lnTo>
                  <a:pt x="9089020" y="0"/>
                </a:lnTo>
                <a:lnTo>
                  <a:pt x="9089020" y="9105576"/>
                </a:lnTo>
                <a:lnTo>
                  <a:pt x="0" y="9105576"/>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sp>
        <p:nvSpPr>
          <p:cNvPr id="35" name="Freeform 46">
            <a:extLst>
              <a:ext uri="{FF2B5EF4-FFF2-40B4-BE49-F238E27FC236}">
                <a16:creationId xmlns:a16="http://schemas.microsoft.com/office/drawing/2014/main" id="{8A093317-B426-2887-E341-B010F0A4F709}"/>
              </a:ext>
            </a:extLst>
          </p:cNvPr>
          <p:cNvSpPr/>
          <p:nvPr/>
        </p:nvSpPr>
        <p:spPr>
          <a:xfrm rot="2720095">
            <a:off x="-3128595" y="528294"/>
            <a:ext cx="9089020" cy="9105576"/>
          </a:xfrm>
          <a:custGeom>
            <a:avLst/>
            <a:gdLst/>
            <a:ahLst/>
            <a:cxnLst/>
            <a:rect l="l" t="t" r="r" b="b"/>
            <a:pathLst>
              <a:path w="9089020" h="9105576">
                <a:moveTo>
                  <a:pt x="0" y="0"/>
                </a:moveTo>
                <a:lnTo>
                  <a:pt x="9089020" y="0"/>
                </a:lnTo>
                <a:lnTo>
                  <a:pt x="9089020" y="9105576"/>
                </a:lnTo>
                <a:lnTo>
                  <a:pt x="0" y="9105576"/>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pic>
        <p:nvPicPr>
          <p:cNvPr id="4" name="Picture 3">
            <a:extLst>
              <a:ext uri="{FF2B5EF4-FFF2-40B4-BE49-F238E27FC236}">
                <a16:creationId xmlns:a16="http://schemas.microsoft.com/office/drawing/2014/main" id="{7DC81A13-9565-76C9-3F99-79C7EF0FF6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1028699"/>
            <a:ext cx="14249400" cy="7130505"/>
          </a:xfrm>
          <a:prstGeom prst="rect">
            <a:avLst/>
          </a:prstGeom>
        </p:spPr>
      </p:pic>
    </p:spTree>
    <p:extLst>
      <p:ext uri="{BB962C8B-B14F-4D97-AF65-F5344CB8AC3E}">
        <p14:creationId xmlns:p14="http://schemas.microsoft.com/office/powerpoint/2010/main" val="24317270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EFFFE"/>
        </a:solidFill>
        <a:effectLst/>
      </p:bgPr>
    </p:bg>
    <p:spTree>
      <p:nvGrpSpPr>
        <p:cNvPr id="1" name="">
          <a:extLst>
            <a:ext uri="{FF2B5EF4-FFF2-40B4-BE49-F238E27FC236}">
              <a16:creationId xmlns:a16="http://schemas.microsoft.com/office/drawing/2014/main" id="{4DB8ECD3-0114-064E-AD6B-9D7B6B867C56}"/>
            </a:ext>
          </a:extLst>
        </p:cNvPr>
        <p:cNvGrpSpPr/>
        <p:nvPr/>
      </p:nvGrpSpPr>
      <p:grpSpPr>
        <a:xfrm>
          <a:off x="0" y="0"/>
          <a:ext cx="0" cy="0"/>
          <a:chOff x="0" y="0"/>
          <a:chExt cx="0" cy="0"/>
        </a:xfrm>
      </p:grpSpPr>
      <p:grpSp>
        <p:nvGrpSpPr>
          <p:cNvPr id="10" name="Group 10">
            <a:extLst>
              <a:ext uri="{FF2B5EF4-FFF2-40B4-BE49-F238E27FC236}">
                <a16:creationId xmlns:a16="http://schemas.microsoft.com/office/drawing/2014/main" id="{5BC87147-5B5B-1464-8994-03611306F135}"/>
              </a:ext>
            </a:extLst>
          </p:cNvPr>
          <p:cNvGrpSpPr/>
          <p:nvPr/>
        </p:nvGrpSpPr>
        <p:grpSpPr>
          <a:xfrm>
            <a:off x="-17960" y="8195370"/>
            <a:ext cx="18349323" cy="3318329"/>
            <a:chOff x="-16151" y="-19050"/>
            <a:chExt cx="4832744" cy="873963"/>
          </a:xfrm>
        </p:grpSpPr>
        <p:sp>
          <p:nvSpPr>
            <p:cNvPr id="11" name="Freeform 11">
              <a:extLst>
                <a:ext uri="{FF2B5EF4-FFF2-40B4-BE49-F238E27FC236}">
                  <a16:creationId xmlns:a16="http://schemas.microsoft.com/office/drawing/2014/main" id="{9EAEE9F2-5E49-16DF-0597-E257FAE57347}"/>
                </a:ext>
              </a:extLst>
            </p:cNvPr>
            <p:cNvSpPr/>
            <p:nvPr/>
          </p:nvSpPr>
          <p:spPr>
            <a:xfrm>
              <a:off x="-16151" y="140484"/>
              <a:ext cx="4816592" cy="704904"/>
            </a:xfrm>
            <a:custGeom>
              <a:avLst/>
              <a:gdLst/>
              <a:ahLst/>
              <a:cxnLst/>
              <a:rect l="l" t="t" r="r" b="b"/>
              <a:pathLst>
                <a:path w="4816592" h="854913">
                  <a:moveTo>
                    <a:pt x="0" y="0"/>
                  </a:moveTo>
                  <a:lnTo>
                    <a:pt x="4816592" y="0"/>
                  </a:lnTo>
                  <a:lnTo>
                    <a:pt x="4816592" y="854913"/>
                  </a:lnTo>
                  <a:lnTo>
                    <a:pt x="0" y="854913"/>
                  </a:lnTo>
                  <a:close/>
                </a:path>
              </a:pathLst>
            </a:custGeom>
            <a:solidFill>
              <a:srgbClr val="2B2A2A"/>
            </a:solidFill>
            <a:ln w="9525" cap="sq">
              <a:solidFill>
                <a:srgbClr val="2B2A2A"/>
              </a:solidFill>
              <a:prstDash val="solid"/>
              <a:miter/>
            </a:ln>
          </p:spPr>
          <p:txBody>
            <a:bodyPr/>
            <a:lstStyle/>
            <a:p>
              <a:pPr algn="ctr"/>
              <a:r>
                <a:rPr lang="en-IN" sz="6000" b="1">
                  <a:solidFill>
                    <a:schemeClr val="bg2">
                      <a:lumMod val="75000"/>
                    </a:schemeClr>
                  </a:solidFill>
                </a:rPr>
                <a:t>4. Gaussian Noise Attack</a:t>
              </a:r>
            </a:p>
          </p:txBody>
        </p:sp>
        <p:sp>
          <p:nvSpPr>
            <p:cNvPr id="12" name="TextBox 12">
              <a:extLst>
                <a:ext uri="{FF2B5EF4-FFF2-40B4-BE49-F238E27FC236}">
                  <a16:creationId xmlns:a16="http://schemas.microsoft.com/office/drawing/2014/main" id="{764EEE81-BEB9-2B11-64EF-BAD80E44D067}"/>
                </a:ext>
              </a:extLst>
            </p:cNvPr>
            <p:cNvSpPr txBox="1"/>
            <p:nvPr/>
          </p:nvSpPr>
          <p:spPr>
            <a:xfrm>
              <a:off x="0" y="-19050"/>
              <a:ext cx="4816593" cy="873963"/>
            </a:xfrm>
            <a:prstGeom prst="rect">
              <a:avLst/>
            </a:prstGeom>
          </p:spPr>
          <p:txBody>
            <a:bodyPr lIns="50800" tIns="50800" rIns="50800" bIns="50800" rtlCol="0" anchor="ctr"/>
            <a:lstStyle/>
            <a:p>
              <a:pPr algn="ctr">
                <a:lnSpc>
                  <a:spcPts val="2859"/>
                </a:lnSpc>
              </a:pPr>
              <a:endParaRPr/>
            </a:p>
          </p:txBody>
        </p:sp>
      </p:grpSp>
      <p:sp>
        <p:nvSpPr>
          <p:cNvPr id="46" name="Freeform 46">
            <a:extLst>
              <a:ext uri="{FF2B5EF4-FFF2-40B4-BE49-F238E27FC236}">
                <a16:creationId xmlns:a16="http://schemas.microsoft.com/office/drawing/2014/main" id="{39FD7734-2558-DA56-C835-222AB1CC6BF7}"/>
              </a:ext>
            </a:extLst>
          </p:cNvPr>
          <p:cNvSpPr/>
          <p:nvPr/>
        </p:nvSpPr>
        <p:spPr>
          <a:xfrm rot="2720095">
            <a:off x="15341708" y="-698405"/>
            <a:ext cx="9089020" cy="9105576"/>
          </a:xfrm>
          <a:custGeom>
            <a:avLst/>
            <a:gdLst/>
            <a:ahLst/>
            <a:cxnLst/>
            <a:rect l="l" t="t" r="r" b="b"/>
            <a:pathLst>
              <a:path w="9089020" h="9105576">
                <a:moveTo>
                  <a:pt x="0" y="0"/>
                </a:moveTo>
                <a:lnTo>
                  <a:pt x="9089020" y="0"/>
                </a:lnTo>
                <a:lnTo>
                  <a:pt x="9089020" y="9105576"/>
                </a:lnTo>
                <a:lnTo>
                  <a:pt x="0" y="9105576"/>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sp>
        <p:nvSpPr>
          <p:cNvPr id="34" name="Freeform 46">
            <a:extLst>
              <a:ext uri="{FF2B5EF4-FFF2-40B4-BE49-F238E27FC236}">
                <a16:creationId xmlns:a16="http://schemas.microsoft.com/office/drawing/2014/main" id="{C821838A-40C5-3DCA-A1A0-BDFF47F21DAA}"/>
              </a:ext>
            </a:extLst>
          </p:cNvPr>
          <p:cNvSpPr/>
          <p:nvPr/>
        </p:nvSpPr>
        <p:spPr>
          <a:xfrm rot="2720095">
            <a:off x="15375575" y="-1032341"/>
            <a:ext cx="9089020" cy="9105576"/>
          </a:xfrm>
          <a:custGeom>
            <a:avLst/>
            <a:gdLst/>
            <a:ahLst/>
            <a:cxnLst/>
            <a:rect l="l" t="t" r="r" b="b"/>
            <a:pathLst>
              <a:path w="9089020" h="9105576">
                <a:moveTo>
                  <a:pt x="0" y="0"/>
                </a:moveTo>
                <a:lnTo>
                  <a:pt x="9089020" y="0"/>
                </a:lnTo>
                <a:lnTo>
                  <a:pt x="9089020" y="9105576"/>
                </a:lnTo>
                <a:lnTo>
                  <a:pt x="0" y="9105576"/>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sp>
        <p:nvSpPr>
          <p:cNvPr id="35" name="Freeform 46">
            <a:extLst>
              <a:ext uri="{FF2B5EF4-FFF2-40B4-BE49-F238E27FC236}">
                <a16:creationId xmlns:a16="http://schemas.microsoft.com/office/drawing/2014/main" id="{665B4857-8B1E-1D7B-907B-259B1733E200}"/>
              </a:ext>
            </a:extLst>
          </p:cNvPr>
          <p:cNvSpPr/>
          <p:nvPr/>
        </p:nvSpPr>
        <p:spPr>
          <a:xfrm rot="2720095">
            <a:off x="-3128595" y="528294"/>
            <a:ext cx="9089020" cy="9105576"/>
          </a:xfrm>
          <a:custGeom>
            <a:avLst/>
            <a:gdLst/>
            <a:ahLst/>
            <a:cxnLst/>
            <a:rect l="l" t="t" r="r" b="b"/>
            <a:pathLst>
              <a:path w="9089020" h="9105576">
                <a:moveTo>
                  <a:pt x="0" y="0"/>
                </a:moveTo>
                <a:lnTo>
                  <a:pt x="9089020" y="0"/>
                </a:lnTo>
                <a:lnTo>
                  <a:pt x="9089020" y="9105576"/>
                </a:lnTo>
                <a:lnTo>
                  <a:pt x="0" y="9105576"/>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pic>
        <p:nvPicPr>
          <p:cNvPr id="4" name="Picture 3">
            <a:extLst>
              <a:ext uri="{FF2B5EF4-FFF2-40B4-BE49-F238E27FC236}">
                <a16:creationId xmlns:a16="http://schemas.microsoft.com/office/drawing/2014/main" id="{2A00FAB5-3C24-56D3-F749-C7B98AA5E3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2738" y="952500"/>
            <a:ext cx="14706600" cy="7242870"/>
          </a:xfrm>
          <a:prstGeom prst="rect">
            <a:avLst/>
          </a:prstGeom>
        </p:spPr>
      </p:pic>
    </p:spTree>
    <p:extLst>
      <p:ext uri="{BB962C8B-B14F-4D97-AF65-F5344CB8AC3E}">
        <p14:creationId xmlns:p14="http://schemas.microsoft.com/office/powerpoint/2010/main" val="3526269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EFFFE"/>
        </a:solidFill>
        <a:effectLst/>
      </p:bgPr>
    </p:bg>
    <p:spTree>
      <p:nvGrpSpPr>
        <p:cNvPr id="1" name="">
          <a:extLst>
            <a:ext uri="{FF2B5EF4-FFF2-40B4-BE49-F238E27FC236}">
              <a16:creationId xmlns:a16="http://schemas.microsoft.com/office/drawing/2014/main" id="{ADC58691-3E8C-7177-F1F9-334C6F1C7D6A}"/>
            </a:ext>
          </a:extLst>
        </p:cNvPr>
        <p:cNvGrpSpPr/>
        <p:nvPr/>
      </p:nvGrpSpPr>
      <p:grpSpPr>
        <a:xfrm>
          <a:off x="0" y="0"/>
          <a:ext cx="0" cy="0"/>
          <a:chOff x="0" y="0"/>
          <a:chExt cx="0" cy="0"/>
        </a:xfrm>
      </p:grpSpPr>
      <p:grpSp>
        <p:nvGrpSpPr>
          <p:cNvPr id="10" name="Group 10">
            <a:extLst>
              <a:ext uri="{FF2B5EF4-FFF2-40B4-BE49-F238E27FC236}">
                <a16:creationId xmlns:a16="http://schemas.microsoft.com/office/drawing/2014/main" id="{500FB6D6-4BED-B451-0464-473296F42C92}"/>
              </a:ext>
            </a:extLst>
          </p:cNvPr>
          <p:cNvGrpSpPr/>
          <p:nvPr/>
        </p:nvGrpSpPr>
        <p:grpSpPr>
          <a:xfrm>
            <a:off x="-17960" y="8195370"/>
            <a:ext cx="18349323" cy="3318329"/>
            <a:chOff x="-16151" y="-19050"/>
            <a:chExt cx="4832744" cy="873963"/>
          </a:xfrm>
        </p:grpSpPr>
        <p:sp>
          <p:nvSpPr>
            <p:cNvPr id="11" name="Freeform 11">
              <a:extLst>
                <a:ext uri="{FF2B5EF4-FFF2-40B4-BE49-F238E27FC236}">
                  <a16:creationId xmlns:a16="http://schemas.microsoft.com/office/drawing/2014/main" id="{A2662A04-A646-0435-D395-AE669B7CA4B8}"/>
                </a:ext>
              </a:extLst>
            </p:cNvPr>
            <p:cNvSpPr/>
            <p:nvPr/>
          </p:nvSpPr>
          <p:spPr>
            <a:xfrm>
              <a:off x="-16151" y="140484"/>
              <a:ext cx="4816592" cy="704904"/>
            </a:xfrm>
            <a:custGeom>
              <a:avLst/>
              <a:gdLst/>
              <a:ahLst/>
              <a:cxnLst/>
              <a:rect l="l" t="t" r="r" b="b"/>
              <a:pathLst>
                <a:path w="4816592" h="854913">
                  <a:moveTo>
                    <a:pt x="0" y="0"/>
                  </a:moveTo>
                  <a:lnTo>
                    <a:pt x="4816592" y="0"/>
                  </a:lnTo>
                  <a:lnTo>
                    <a:pt x="4816592" y="854913"/>
                  </a:lnTo>
                  <a:lnTo>
                    <a:pt x="0" y="854913"/>
                  </a:lnTo>
                  <a:close/>
                </a:path>
              </a:pathLst>
            </a:custGeom>
            <a:solidFill>
              <a:srgbClr val="2B2A2A"/>
            </a:solidFill>
            <a:ln w="9525" cap="sq">
              <a:solidFill>
                <a:srgbClr val="2B2A2A"/>
              </a:solidFill>
              <a:prstDash val="solid"/>
              <a:miter/>
            </a:ln>
          </p:spPr>
          <p:txBody>
            <a:bodyPr/>
            <a:lstStyle/>
            <a:p>
              <a:pPr algn="ctr"/>
              <a:r>
                <a:rPr lang="en-IN" sz="6000" b="1">
                  <a:solidFill>
                    <a:schemeClr val="bg2">
                      <a:lumMod val="75000"/>
                    </a:schemeClr>
                  </a:solidFill>
                </a:rPr>
                <a:t>5. Median Filtering Attack</a:t>
              </a:r>
            </a:p>
          </p:txBody>
        </p:sp>
        <p:sp>
          <p:nvSpPr>
            <p:cNvPr id="12" name="TextBox 12">
              <a:extLst>
                <a:ext uri="{FF2B5EF4-FFF2-40B4-BE49-F238E27FC236}">
                  <a16:creationId xmlns:a16="http://schemas.microsoft.com/office/drawing/2014/main" id="{A2EDABDC-1B90-3900-CC67-446367935F68}"/>
                </a:ext>
              </a:extLst>
            </p:cNvPr>
            <p:cNvSpPr txBox="1"/>
            <p:nvPr/>
          </p:nvSpPr>
          <p:spPr>
            <a:xfrm>
              <a:off x="0" y="-19050"/>
              <a:ext cx="4816593" cy="873963"/>
            </a:xfrm>
            <a:prstGeom prst="rect">
              <a:avLst/>
            </a:prstGeom>
          </p:spPr>
          <p:txBody>
            <a:bodyPr lIns="50800" tIns="50800" rIns="50800" bIns="50800" rtlCol="0" anchor="ctr"/>
            <a:lstStyle/>
            <a:p>
              <a:pPr algn="ctr">
                <a:lnSpc>
                  <a:spcPts val="2859"/>
                </a:lnSpc>
              </a:pPr>
              <a:endParaRPr/>
            </a:p>
          </p:txBody>
        </p:sp>
      </p:grpSp>
      <p:sp>
        <p:nvSpPr>
          <p:cNvPr id="46" name="Freeform 46">
            <a:extLst>
              <a:ext uri="{FF2B5EF4-FFF2-40B4-BE49-F238E27FC236}">
                <a16:creationId xmlns:a16="http://schemas.microsoft.com/office/drawing/2014/main" id="{194FCB21-20F1-1DA5-13F7-DAD518A1EFB0}"/>
              </a:ext>
            </a:extLst>
          </p:cNvPr>
          <p:cNvSpPr/>
          <p:nvPr/>
        </p:nvSpPr>
        <p:spPr>
          <a:xfrm rot="2720095">
            <a:off x="15341708" y="-698405"/>
            <a:ext cx="9089020" cy="9105576"/>
          </a:xfrm>
          <a:custGeom>
            <a:avLst/>
            <a:gdLst/>
            <a:ahLst/>
            <a:cxnLst/>
            <a:rect l="l" t="t" r="r" b="b"/>
            <a:pathLst>
              <a:path w="9089020" h="9105576">
                <a:moveTo>
                  <a:pt x="0" y="0"/>
                </a:moveTo>
                <a:lnTo>
                  <a:pt x="9089020" y="0"/>
                </a:lnTo>
                <a:lnTo>
                  <a:pt x="9089020" y="9105576"/>
                </a:lnTo>
                <a:lnTo>
                  <a:pt x="0" y="9105576"/>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sp>
        <p:nvSpPr>
          <p:cNvPr id="34" name="Freeform 46">
            <a:extLst>
              <a:ext uri="{FF2B5EF4-FFF2-40B4-BE49-F238E27FC236}">
                <a16:creationId xmlns:a16="http://schemas.microsoft.com/office/drawing/2014/main" id="{4CF86BD8-C0FE-7876-5A44-7068750071EF}"/>
              </a:ext>
            </a:extLst>
          </p:cNvPr>
          <p:cNvSpPr/>
          <p:nvPr/>
        </p:nvSpPr>
        <p:spPr>
          <a:xfrm rot="2720095">
            <a:off x="15375575" y="-1032341"/>
            <a:ext cx="9089020" cy="9105576"/>
          </a:xfrm>
          <a:custGeom>
            <a:avLst/>
            <a:gdLst/>
            <a:ahLst/>
            <a:cxnLst/>
            <a:rect l="l" t="t" r="r" b="b"/>
            <a:pathLst>
              <a:path w="9089020" h="9105576">
                <a:moveTo>
                  <a:pt x="0" y="0"/>
                </a:moveTo>
                <a:lnTo>
                  <a:pt x="9089020" y="0"/>
                </a:lnTo>
                <a:lnTo>
                  <a:pt x="9089020" y="9105576"/>
                </a:lnTo>
                <a:lnTo>
                  <a:pt x="0" y="9105576"/>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sp>
        <p:nvSpPr>
          <p:cNvPr id="35" name="Freeform 46">
            <a:extLst>
              <a:ext uri="{FF2B5EF4-FFF2-40B4-BE49-F238E27FC236}">
                <a16:creationId xmlns:a16="http://schemas.microsoft.com/office/drawing/2014/main" id="{34B576FD-19D6-6E63-25BE-E5EB789A227A}"/>
              </a:ext>
            </a:extLst>
          </p:cNvPr>
          <p:cNvSpPr/>
          <p:nvPr/>
        </p:nvSpPr>
        <p:spPr>
          <a:xfrm rot="2720095">
            <a:off x="-3128595" y="528294"/>
            <a:ext cx="9089020" cy="9105576"/>
          </a:xfrm>
          <a:custGeom>
            <a:avLst/>
            <a:gdLst/>
            <a:ahLst/>
            <a:cxnLst/>
            <a:rect l="l" t="t" r="r" b="b"/>
            <a:pathLst>
              <a:path w="9089020" h="9105576">
                <a:moveTo>
                  <a:pt x="0" y="0"/>
                </a:moveTo>
                <a:lnTo>
                  <a:pt x="9089020" y="0"/>
                </a:lnTo>
                <a:lnTo>
                  <a:pt x="9089020" y="9105576"/>
                </a:lnTo>
                <a:lnTo>
                  <a:pt x="0" y="9105576"/>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pic>
        <p:nvPicPr>
          <p:cNvPr id="4" name="Picture 3">
            <a:extLst>
              <a:ext uri="{FF2B5EF4-FFF2-40B4-BE49-F238E27FC236}">
                <a16:creationId xmlns:a16="http://schemas.microsoft.com/office/drawing/2014/main" id="{22C2940F-9A8F-C4DC-EF0D-4A177B804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952500"/>
            <a:ext cx="14173200" cy="7242870"/>
          </a:xfrm>
          <a:prstGeom prst="rect">
            <a:avLst/>
          </a:prstGeom>
        </p:spPr>
      </p:pic>
    </p:spTree>
    <p:extLst>
      <p:ext uri="{BB962C8B-B14F-4D97-AF65-F5344CB8AC3E}">
        <p14:creationId xmlns:p14="http://schemas.microsoft.com/office/powerpoint/2010/main" val="1032965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FFE"/>
        </a:solidFill>
        <a:effectLst/>
      </p:bgPr>
    </p:bg>
    <p:spTree>
      <p:nvGrpSpPr>
        <p:cNvPr id="1" name=""/>
        <p:cNvGrpSpPr/>
        <p:nvPr/>
      </p:nvGrpSpPr>
      <p:grpSpPr>
        <a:xfrm>
          <a:off x="0" y="0"/>
          <a:ext cx="0" cy="0"/>
          <a:chOff x="0" y="0"/>
          <a:chExt cx="0" cy="0"/>
        </a:xfrm>
      </p:grpSpPr>
      <p:grpSp>
        <p:nvGrpSpPr>
          <p:cNvPr id="2" name="Group 2"/>
          <p:cNvGrpSpPr/>
          <p:nvPr/>
        </p:nvGrpSpPr>
        <p:grpSpPr>
          <a:xfrm>
            <a:off x="16159032" y="-332684"/>
            <a:ext cx="2128968" cy="11796383"/>
            <a:chOff x="0" y="0"/>
            <a:chExt cx="764093" cy="4233757"/>
          </a:xfrm>
        </p:grpSpPr>
        <p:sp>
          <p:nvSpPr>
            <p:cNvPr id="3" name="Freeform 3"/>
            <p:cNvSpPr/>
            <p:nvPr/>
          </p:nvSpPr>
          <p:spPr>
            <a:xfrm>
              <a:off x="0" y="0"/>
              <a:ext cx="764093" cy="4233757"/>
            </a:xfrm>
            <a:custGeom>
              <a:avLst/>
              <a:gdLst/>
              <a:ahLst/>
              <a:cxnLst/>
              <a:rect l="l" t="t" r="r" b="b"/>
              <a:pathLst>
                <a:path w="764093" h="4233757">
                  <a:moveTo>
                    <a:pt x="0" y="0"/>
                  </a:moveTo>
                  <a:lnTo>
                    <a:pt x="764093" y="0"/>
                  </a:lnTo>
                  <a:lnTo>
                    <a:pt x="764093" y="4233757"/>
                  </a:lnTo>
                  <a:lnTo>
                    <a:pt x="0" y="4233757"/>
                  </a:lnTo>
                  <a:close/>
                </a:path>
              </a:pathLst>
            </a:custGeom>
            <a:solidFill>
              <a:srgbClr val="2B2A2A"/>
            </a:solidFill>
            <a:ln w="9525" cap="sq">
              <a:solidFill>
                <a:srgbClr val="000000"/>
              </a:solidFill>
              <a:prstDash val="solid"/>
              <a:miter/>
            </a:ln>
          </p:spPr>
        </p:sp>
        <p:sp>
          <p:nvSpPr>
            <p:cNvPr id="4" name="TextBox 4"/>
            <p:cNvSpPr txBox="1"/>
            <p:nvPr/>
          </p:nvSpPr>
          <p:spPr>
            <a:xfrm>
              <a:off x="0" y="-19050"/>
              <a:ext cx="764093" cy="4252807"/>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1" y="0"/>
            <a:ext cx="3771840" cy="10287000"/>
          </a:xfrm>
          <a:custGeom>
            <a:avLst/>
            <a:gdLst/>
            <a:ahLst/>
            <a:cxnLst/>
            <a:rect l="l" t="t" r="r" b="b"/>
            <a:pathLst>
              <a:path w="6368005" h="10287000">
                <a:moveTo>
                  <a:pt x="0" y="0"/>
                </a:moveTo>
                <a:lnTo>
                  <a:pt x="6368005" y="0"/>
                </a:lnTo>
                <a:lnTo>
                  <a:pt x="6368005" y="10287000"/>
                </a:lnTo>
                <a:lnTo>
                  <a:pt x="0" y="10287000"/>
                </a:lnTo>
                <a:lnTo>
                  <a:pt x="0" y="0"/>
                </a:lnTo>
                <a:close/>
              </a:path>
            </a:pathLst>
          </a:custGeom>
          <a:blipFill>
            <a:blip r:embed="rId2"/>
            <a:stretch>
              <a:fillRect r="-7627"/>
            </a:stretch>
          </a:blipFill>
        </p:spPr>
      </p:sp>
      <p:sp>
        <p:nvSpPr>
          <p:cNvPr id="10" name="Freeform 10"/>
          <p:cNvSpPr/>
          <p:nvPr/>
        </p:nvSpPr>
        <p:spPr>
          <a:xfrm>
            <a:off x="15130618" y="5839976"/>
            <a:ext cx="5998213" cy="5431110"/>
          </a:xfrm>
          <a:custGeom>
            <a:avLst/>
            <a:gdLst/>
            <a:ahLst/>
            <a:cxnLst/>
            <a:rect l="l" t="t" r="r" b="b"/>
            <a:pathLst>
              <a:path w="5998213" h="5431110">
                <a:moveTo>
                  <a:pt x="0" y="0"/>
                </a:moveTo>
                <a:lnTo>
                  <a:pt x="5998214" y="0"/>
                </a:lnTo>
                <a:lnTo>
                  <a:pt x="5998214" y="5431109"/>
                </a:lnTo>
                <a:lnTo>
                  <a:pt x="0" y="5431109"/>
                </a:lnTo>
                <a:lnTo>
                  <a:pt x="0" y="0"/>
                </a:lnTo>
                <a:close/>
              </a:path>
            </a:pathLst>
          </a:custGeom>
          <a:blipFill>
            <a:blip r:embed="rId3">
              <a:alphaModFix amt="38000"/>
              <a:extLst>
                <a:ext uri="{96DAC541-7B7A-43D3-8B79-37D633B846F1}">
                  <asvg:svgBlip xmlns:asvg="http://schemas.microsoft.com/office/drawing/2016/SVG/main" r:embed="rId4"/>
                </a:ext>
              </a:extLst>
            </a:blip>
            <a:stretch>
              <a:fillRect/>
            </a:stretch>
          </a:blipFill>
        </p:spPr>
      </p:sp>
      <p:sp>
        <p:nvSpPr>
          <p:cNvPr id="11" name="Freeform 11"/>
          <p:cNvSpPr/>
          <p:nvPr/>
        </p:nvSpPr>
        <p:spPr>
          <a:xfrm>
            <a:off x="16159032" y="-162130"/>
            <a:ext cx="9863171" cy="3445787"/>
          </a:xfrm>
          <a:custGeom>
            <a:avLst/>
            <a:gdLst/>
            <a:ahLst/>
            <a:cxnLst/>
            <a:rect l="l" t="t" r="r" b="b"/>
            <a:pathLst>
              <a:path w="9863171" h="3445787">
                <a:moveTo>
                  <a:pt x="0" y="0"/>
                </a:moveTo>
                <a:lnTo>
                  <a:pt x="9863171" y="0"/>
                </a:lnTo>
                <a:lnTo>
                  <a:pt x="9863171" y="3445787"/>
                </a:lnTo>
                <a:lnTo>
                  <a:pt x="0" y="3445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5469111" y="1819271"/>
            <a:ext cx="8927337" cy="883832"/>
          </a:xfrm>
          <a:prstGeom prst="rect">
            <a:avLst/>
          </a:prstGeom>
        </p:spPr>
        <p:txBody>
          <a:bodyPr wrap="square" lIns="0" tIns="0" rIns="0" bIns="0" rtlCol="0" anchor="t">
            <a:spAutoFit/>
          </a:bodyPr>
          <a:lstStyle/>
          <a:p>
            <a:pPr marL="0" lvl="0" indent="0" algn="l">
              <a:lnSpc>
                <a:spcPts val="7236"/>
              </a:lnSpc>
              <a:spcBef>
                <a:spcPct val="0"/>
              </a:spcBef>
            </a:pPr>
            <a:r>
              <a:rPr lang="en-IN" sz="5400" b="1">
                <a:solidFill>
                  <a:schemeClr val="bg2">
                    <a:lumMod val="50000"/>
                  </a:schemeClr>
                </a:solidFill>
              </a:rPr>
              <a:t>OBJECTIVES OF THE PROJECT </a:t>
            </a:r>
            <a:endParaRPr lang="en-US" sz="5243" b="1" spc="513">
              <a:solidFill>
                <a:schemeClr val="bg2">
                  <a:lumMod val="50000"/>
                </a:schemeClr>
              </a:solidFill>
              <a:latin typeface="Poppins Bold"/>
              <a:ea typeface="Poppins Bold"/>
              <a:cs typeface="Poppins Bold"/>
              <a:sym typeface="Poppins Bold"/>
            </a:endParaRPr>
          </a:p>
        </p:txBody>
      </p:sp>
      <p:sp>
        <p:nvSpPr>
          <p:cNvPr id="13" name="TextBox 13"/>
          <p:cNvSpPr txBox="1"/>
          <p:nvPr/>
        </p:nvSpPr>
        <p:spPr>
          <a:xfrm>
            <a:off x="5759408" y="5823647"/>
            <a:ext cx="9687411" cy="2136482"/>
          </a:xfrm>
          <a:prstGeom prst="rect">
            <a:avLst/>
          </a:prstGeom>
        </p:spPr>
        <p:txBody>
          <a:bodyPr wrap="square" lIns="0" tIns="0" rIns="0" bIns="0" rtlCol="0" anchor="t">
            <a:spAutoFit/>
          </a:bodyPr>
          <a:lstStyle/>
          <a:p>
            <a:pPr marL="457200" indent="-457200" algn="l">
              <a:lnSpc>
                <a:spcPct val="150000"/>
              </a:lnSpc>
              <a:buFont typeface="Wingdings" panose="05000000000000000000" pitchFamily="2" charset="2"/>
              <a:buChar char="q"/>
            </a:pPr>
            <a:r>
              <a:rPr lang="en-US" sz="3200"/>
              <a:t>Preserve image quality.</a:t>
            </a:r>
          </a:p>
          <a:p>
            <a:pPr marL="457200" indent="-457200" algn="l">
              <a:lnSpc>
                <a:spcPct val="150000"/>
              </a:lnSpc>
              <a:buFont typeface="Wingdings" panose="05000000000000000000" pitchFamily="2" charset="2"/>
              <a:buChar char="q"/>
            </a:pPr>
            <a:r>
              <a:rPr lang="en-US" sz="3200"/>
              <a:t>Eliminate third-party intermediaries.</a:t>
            </a:r>
          </a:p>
          <a:p>
            <a:pPr marL="457200" indent="-457200" algn="l">
              <a:lnSpc>
                <a:spcPct val="150000"/>
              </a:lnSpc>
              <a:buFont typeface="Wingdings" panose="05000000000000000000" pitchFamily="2" charset="2"/>
              <a:buChar char="q"/>
            </a:pPr>
            <a:r>
              <a:rPr lang="en-US" sz="3200"/>
              <a:t>Secure storage using IPFS.</a:t>
            </a:r>
            <a:endParaRPr lang="en-US" sz="3200">
              <a:solidFill>
                <a:srgbClr val="100F0D"/>
              </a:solidFill>
              <a:latin typeface="Arimo"/>
              <a:ea typeface="Arimo"/>
              <a:cs typeface="Arimo"/>
              <a:sym typeface="Arimo"/>
            </a:endParaRPr>
          </a:p>
        </p:txBody>
      </p:sp>
      <p:sp>
        <p:nvSpPr>
          <p:cNvPr id="21" name="TextBox 21"/>
          <p:cNvSpPr txBox="1"/>
          <p:nvPr/>
        </p:nvSpPr>
        <p:spPr>
          <a:xfrm>
            <a:off x="4478610" y="4417168"/>
            <a:ext cx="10973652" cy="846386"/>
          </a:xfrm>
          <a:prstGeom prst="rect">
            <a:avLst/>
          </a:prstGeom>
        </p:spPr>
        <p:txBody>
          <a:bodyPr wrap="square" lIns="0" tIns="0" rIns="0" bIns="0" rtlCol="0" anchor="t">
            <a:spAutoFit/>
          </a:bodyPr>
          <a:lstStyle/>
          <a:p>
            <a:pPr algn="l">
              <a:lnSpc>
                <a:spcPts val="3258"/>
              </a:lnSpc>
              <a:spcBef>
                <a:spcPct val="0"/>
              </a:spcBef>
            </a:pPr>
            <a:r>
              <a:rPr lang="en-US" sz="3200" b="1"/>
              <a:t>Main Goal</a:t>
            </a:r>
            <a:r>
              <a:rPr lang="en-US" sz="3200"/>
              <a:t>: Combine zero-watermarking with blockchain to ensure tamper-proof, decentralized image ownership verification.</a:t>
            </a:r>
            <a:endParaRPr lang="en-US" sz="3200" b="1">
              <a:solidFill>
                <a:srgbClr val="000000"/>
              </a:solidFill>
              <a:latin typeface="Arimo Bold"/>
              <a:ea typeface="Arimo Bold"/>
              <a:cs typeface="Arimo Bold"/>
              <a:sym typeface="Arimo Bold"/>
            </a:endParaRPr>
          </a:p>
        </p:txBody>
      </p:sp>
      <p:cxnSp>
        <p:nvCxnSpPr>
          <p:cNvPr id="23" name="Straight Connector 22">
            <a:extLst>
              <a:ext uri="{FF2B5EF4-FFF2-40B4-BE49-F238E27FC236}">
                <a16:creationId xmlns:a16="http://schemas.microsoft.com/office/drawing/2014/main" id="{C13765A8-8985-DC2B-E348-A04FF4520ADB}"/>
              </a:ext>
            </a:extLst>
          </p:cNvPr>
          <p:cNvCxnSpPr/>
          <p:nvPr/>
        </p:nvCxnSpPr>
        <p:spPr>
          <a:xfrm>
            <a:off x="3771841" y="3283657"/>
            <a:ext cx="12387191"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EFFFE"/>
        </a:solidFill>
        <a:effectLst/>
      </p:bgPr>
    </p:bg>
    <p:spTree>
      <p:nvGrpSpPr>
        <p:cNvPr id="1" name=""/>
        <p:cNvGrpSpPr/>
        <p:nvPr/>
      </p:nvGrpSpPr>
      <p:grpSpPr>
        <a:xfrm>
          <a:off x="0" y="0"/>
          <a:ext cx="0" cy="0"/>
          <a:chOff x="0" y="0"/>
          <a:chExt cx="0" cy="0"/>
        </a:xfrm>
      </p:grpSpPr>
      <p:grpSp>
        <p:nvGrpSpPr>
          <p:cNvPr id="2" name="Group 2"/>
          <p:cNvGrpSpPr/>
          <p:nvPr/>
        </p:nvGrpSpPr>
        <p:grpSpPr>
          <a:xfrm>
            <a:off x="-5443" y="-715427"/>
            <a:ext cx="18288000" cy="3177525"/>
            <a:chOff x="0" y="0"/>
            <a:chExt cx="4816593" cy="836879"/>
          </a:xfrm>
        </p:grpSpPr>
        <p:sp>
          <p:nvSpPr>
            <p:cNvPr id="3" name="Freeform 3"/>
            <p:cNvSpPr/>
            <p:nvPr/>
          </p:nvSpPr>
          <p:spPr>
            <a:xfrm>
              <a:off x="0" y="0"/>
              <a:ext cx="4816592" cy="836879"/>
            </a:xfrm>
            <a:custGeom>
              <a:avLst/>
              <a:gdLst/>
              <a:ahLst/>
              <a:cxnLst/>
              <a:rect l="l" t="t" r="r" b="b"/>
              <a:pathLst>
                <a:path w="4816592" h="836879">
                  <a:moveTo>
                    <a:pt x="0" y="0"/>
                  </a:moveTo>
                  <a:lnTo>
                    <a:pt x="4816592" y="0"/>
                  </a:lnTo>
                  <a:lnTo>
                    <a:pt x="4816592" y="836879"/>
                  </a:lnTo>
                  <a:lnTo>
                    <a:pt x="0" y="836879"/>
                  </a:lnTo>
                  <a:close/>
                </a:path>
              </a:pathLst>
            </a:custGeom>
            <a:solidFill>
              <a:srgbClr val="2B2A2A"/>
            </a:solidFill>
            <a:ln w="9525" cap="sq">
              <a:solidFill>
                <a:srgbClr val="2B2A2A"/>
              </a:solidFill>
              <a:prstDash val="solid"/>
              <a:miter/>
            </a:ln>
          </p:spPr>
        </p:sp>
        <p:sp>
          <p:nvSpPr>
            <p:cNvPr id="4" name="TextBox 4"/>
            <p:cNvSpPr txBox="1"/>
            <p:nvPr/>
          </p:nvSpPr>
          <p:spPr>
            <a:xfrm>
              <a:off x="0" y="-19050"/>
              <a:ext cx="4816593" cy="855929"/>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4260193" y="-2715555"/>
            <a:ext cx="5998213" cy="5431110"/>
          </a:xfrm>
          <a:custGeom>
            <a:avLst/>
            <a:gdLst/>
            <a:ahLst/>
            <a:cxnLst/>
            <a:rect l="l" t="t" r="r" b="b"/>
            <a:pathLst>
              <a:path w="5998213" h="5431110">
                <a:moveTo>
                  <a:pt x="0" y="0"/>
                </a:moveTo>
                <a:lnTo>
                  <a:pt x="5998214" y="0"/>
                </a:lnTo>
                <a:lnTo>
                  <a:pt x="5998214" y="5431110"/>
                </a:lnTo>
                <a:lnTo>
                  <a:pt x="0" y="5431110"/>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sp>
        <p:nvSpPr>
          <p:cNvPr id="6" name="Freeform 6"/>
          <p:cNvSpPr/>
          <p:nvPr/>
        </p:nvSpPr>
        <p:spPr>
          <a:xfrm>
            <a:off x="-3942649" y="-2715555"/>
            <a:ext cx="5998213" cy="5431110"/>
          </a:xfrm>
          <a:custGeom>
            <a:avLst/>
            <a:gdLst/>
            <a:ahLst/>
            <a:cxnLst/>
            <a:rect l="l" t="t" r="r" b="b"/>
            <a:pathLst>
              <a:path w="5998213" h="5431110">
                <a:moveTo>
                  <a:pt x="0" y="0"/>
                </a:moveTo>
                <a:lnTo>
                  <a:pt x="5998213" y="0"/>
                </a:lnTo>
                <a:lnTo>
                  <a:pt x="5998213" y="5431110"/>
                </a:lnTo>
                <a:lnTo>
                  <a:pt x="0" y="5431110"/>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685800" y="3705425"/>
            <a:ext cx="94495" cy="5722600"/>
            <a:chOff x="0" y="0"/>
            <a:chExt cx="24888" cy="1507187"/>
          </a:xfrm>
        </p:grpSpPr>
        <p:sp>
          <p:nvSpPr>
            <p:cNvPr id="8" name="Freeform 8"/>
            <p:cNvSpPr/>
            <p:nvPr/>
          </p:nvSpPr>
          <p:spPr>
            <a:xfrm>
              <a:off x="0" y="0"/>
              <a:ext cx="24888" cy="1507187"/>
            </a:xfrm>
            <a:custGeom>
              <a:avLst/>
              <a:gdLst/>
              <a:ahLst/>
              <a:cxnLst/>
              <a:rect l="l" t="t" r="r" b="b"/>
              <a:pathLst>
                <a:path w="24888" h="1507187">
                  <a:moveTo>
                    <a:pt x="0" y="0"/>
                  </a:moveTo>
                  <a:lnTo>
                    <a:pt x="24888" y="0"/>
                  </a:lnTo>
                  <a:lnTo>
                    <a:pt x="24888" y="1507187"/>
                  </a:lnTo>
                  <a:lnTo>
                    <a:pt x="0" y="1507187"/>
                  </a:lnTo>
                  <a:close/>
                </a:path>
              </a:pathLst>
            </a:custGeom>
            <a:solidFill>
              <a:srgbClr val="2B2A2A"/>
            </a:solidFill>
            <a:ln w="9525" cap="sq">
              <a:solidFill>
                <a:srgbClr val="2B2A2A"/>
              </a:solidFill>
              <a:prstDash val="solid"/>
              <a:miter/>
            </a:ln>
          </p:spPr>
        </p:sp>
        <p:sp>
          <p:nvSpPr>
            <p:cNvPr id="9" name="TextBox 9"/>
            <p:cNvSpPr txBox="1"/>
            <p:nvPr/>
          </p:nvSpPr>
          <p:spPr>
            <a:xfrm>
              <a:off x="0" y="-19050"/>
              <a:ext cx="24888" cy="1526237"/>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17507705" y="3848100"/>
            <a:ext cx="94495" cy="5722600"/>
            <a:chOff x="0" y="0"/>
            <a:chExt cx="24888" cy="1507187"/>
          </a:xfrm>
        </p:grpSpPr>
        <p:sp>
          <p:nvSpPr>
            <p:cNvPr id="11" name="Freeform 11"/>
            <p:cNvSpPr/>
            <p:nvPr/>
          </p:nvSpPr>
          <p:spPr>
            <a:xfrm>
              <a:off x="0" y="0"/>
              <a:ext cx="24888" cy="1507187"/>
            </a:xfrm>
            <a:custGeom>
              <a:avLst/>
              <a:gdLst/>
              <a:ahLst/>
              <a:cxnLst/>
              <a:rect l="l" t="t" r="r" b="b"/>
              <a:pathLst>
                <a:path w="24888" h="1507187">
                  <a:moveTo>
                    <a:pt x="0" y="0"/>
                  </a:moveTo>
                  <a:lnTo>
                    <a:pt x="24888" y="0"/>
                  </a:lnTo>
                  <a:lnTo>
                    <a:pt x="24888" y="1507187"/>
                  </a:lnTo>
                  <a:lnTo>
                    <a:pt x="0" y="1507187"/>
                  </a:lnTo>
                  <a:close/>
                </a:path>
              </a:pathLst>
            </a:custGeom>
            <a:solidFill>
              <a:srgbClr val="2B2A2A"/>
            </a:solidFill>
            <a:ln w="9525" cap="sq">
              <a:solidFill>
                <a:srgbClr val="2B2A2A"/>
              </a:solidFill>
              <a:prstDash val="solid"/>
              <a:miter/>
            </a:ln>
          </p:spPr>
        </p:sp>
        <p:sp>
          <p:nvSpPr>
            <p:cNvPr id="12" name="TextBox 12"/>
            <p:cNvSpPr txBox="1"/>
            <p:nvPr/>
          </p:nvSpPr>
          <p:spPr>
            <a:xfrm>
              <a:off x="0" y="-19050"/>
              <a:ext cx="24888" cy="1526237"/>
            </a:xfrm>
            <a:prstGeom prst="rect">
              <a:avLst/>
            </a:prstGeom>
          </p:spPr>
          <p:txBody>
            <a:bodyPr lIns="50800" tIns="50800" rIns="50800" bIns="50800" rtlCol="0" anchor="ctr"/>
            <a:lstStyle/>
            <a:p>
              <a:pPr algn="ctr">
                <a:lnSpc>
                  <a:spcPts val="2859"/>
                </a:lnSpc>
              </a:pPr>
              <a:endParaRPr/>
            </a:p>
          </p:txBody>
        </p:sp>
      </p:grpSp>
      <p:sp>
        <p:nvSpPr>
          <p:cNvPr id="13" name="TextBox 13"/>
          <p:cNvSpPr txBox="1"/>
          <p:nvPr/>
        </p:nvSpPr>
        <p:spPr>
          <a:xfrm>
            <a:off x="3629274" y="1145466"/>
            <a:ext cx="11029453" cy="872034"/>
          </a:xfrm>
          <a:prstGeom prst="rect">
            <a:avLst/>
          </a:prstGeom>
        </p:spPr>
        <p:txBody>
          <a:bodyPr lIns="0" tIns="0" rIns="0" bIns="0" rtlCol="0" anchor="t">
            <a:spAutoFit/>
          </a:bodyPr>
          <a:lstStyle/>
          <a:p>
            <a:pPr marL="0" lvl="0" indent="0" algn="ctr">
              <a:lnSpc>
                <a:spcPts val="6846"/>
              </a:lnSpc>
              <a:spcBef>
                <a:spcPct val="0"/>
              </a:spcBef>
            </a:pPr>
            <a:r>
              <a:rPr lang="en-US" sz="6000" b="1" spc="486">
                <a:solidFill>
                  <a:schemeClr val="bg2">
                    <a:lumMod val="90000"/>
                  </a:schemeClr>
                </a:solidFill>
                <a:latin typeface="Poppins"/>
                <a:ea typeface="Poppins"/>
                <a:cs typeface="Poppins"/>
                <a:sym typeface="Poppins"/>
              </a:rPr>
              <a:t>Conclusion</a:t>
            </a:r>
          </a:p>
        </p:txBody>
      </p:sp>
      <p:sp>
        <p:nvSpPr>
          <p:cNvPr id="23" name="TextBox 22">
            <a:extLst>
              <a:ext uri="{FF2B5EF4-FFF2-40B4-BE49-F238E27FC236}">
                <a16:creationId xmlns:a16="http://schemas.microsoft.com/office/drawing/2014/main" id="{B3471B0C-80DE-6480-3AEA-C1AAE1BD93B9}"/>
              </a:ext>
            </a:extLst>
          </p:cNvPr>
          <p:cNvSpPr txBox="1"/>
          <p:nvPr/>
        </p:nvSpPr>
        <p:spPr>
          <a:xfrm>
            <a:off x="1473276" y="4389896"/>
            <a:ext cx="15297905" cy="3709349"/>
          </a:xfrm>
          <a:prstGeom prst="rect">
            <a:avLst/>
          </a:prstGeom>
          <a:noFill/>
        </p:spPr>
        <p:txBody>
          <a:bodyPr wrap="square" rtlCol="0">
            <a:spAutoFit/>
          </a:bodyPr>
          <a:lstStyle/>
          <a:p>
            <a:pPr algn="just">
              <a:lnSpc>
                <a:spcPct val="150000"/>
              </a:lnSpc>
            </a:pPr>
            <a:r>
              <a:rPr lang="en-US" sz="3200"/>
              <a:t>This project combines zero-watermarking with blockchain to ensure tamper-proof and decentralized image ownership verification. It removes the need for third-party trust by securely storing watermark data on IPFS and Ethereum smart contracts.</a:t>
            </a:r>
          </a:p>
          <a:p>
            <a:pPr algn="just">
              <a:lnSpc>
                <a:spcPct val="150000"/>
              </a:lnSpc>
            </a:pPr>
            <a:r>
              <a:rPr lang="en-US" sz="3200"/>
              <a:t>In the future, we extend the system to support color images and video watermarking using advanced chaotic maps.</a:t>
            </a:r>
            <a:endParaRPr lang="en-IN" sz="320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tx1">
              <a:lumMod val="75000"/>
              <a:lumOff val="25000"/>
            </a:schemeClr>
          </a:solidFill>
        </p:spPr>
        <p:txBody>
          <a:bodyPr/>
          <a:lstStyle/>
          <a:p>
            <a:endParaRPr lang="en-IN"/>
          </a:p>
        </p:txBody>
      </p:sp>
      <p:sp>
        <p:nvSpPr>
          <p:cNvPr id="5" name="TextBox 5"/>
          <p:cNvSpPr txBox="1"/>
          <p:nvPr/>
        </p:nvSpPr>
        <p:spPr>
          <a:xfrm>
            <a:off x="4703093" y="-869779"/>
            <a:ext cx="8881815" cy="7037695"/>
          </a:xfrm>
          <a:prstGeom prst="rect">
            <a:avLst/>
          </a:prstGeom>
        </p:spPr>
        <p:txBody>
          <a:bodyPr lIns="50800" tIns="50800" rIns="50800" bIns="50800" rtlCol="0" anchor="ctr"/>
          <a:lstStyle/>
          <a:p>
            <a:pPr algn="ctr">
              <a:lnSpc>
                <a:spcPts val="2859"/>
              </a:lnSpc>
            </a:pPr>
            <a:endParaRPr/>
          </a:p>
        </p:txBody>
      </p:sp>
      <p:sp>
        <p:nvSpPr>
          <p:cNvPr id="8" name="Freeform 8"/>
          <p:cNvSpPr/>
          <p:nvPr/>
        </p:nvSpPr>
        <p:spPr>
          <a:xfrm>
            <a:off x="0" y="6263165"/>
            <a:ext cx="18355598" cy="6412693"/>
          </a:xfrm>
          <a:custGeom>
            <a:avLst/>
            <a:gdLst/>
            <a:ahLst/>
            <a:cxnLst/>
            <a:rect l="l" t="t" r="r" b="b"/>
            <a:pathLst>
              <a:path w="18355598" h="6412693">
                <a:moveTo>
                  <a:pt x="0" y="0"/>
                </a:moveTo>
                <a:lnTo>
                  <a:pt x="18355598" y="0"/>
                </a:lnTo>
                <a:lnTo>
                  <a:pt x="18355598" y="6412693"/>
                </a:lnTo>
                <a:lnTo>
                  <a:pt x="0" y="6412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2">
            <a:extLst>
              <a:ext uri="{FF2B5EF4-FFF2-40B4-BE49-F238E27FC236}">
                <a16:creationId xmlns:a16="http://schemas.microsoft.com/office/drawing/2014/main" id="{07F67F15-9047-466D-C790-39F441F5E86D}"/>
              </a:ext>
            </a:extLst>
          </p:cNvPr>
          <p:cNvSpPr txBox="1"/>
          <p:nvPr/>
        </p:nvSpPr>
        <p:spPr>
          <a:xfrm>
            <a:off x="4415299" y="1127705"/>
            <a:ext cx="9525000" cy="1323439"/>
          </a:xfrm>
          <a:prstGeom prst="rect">
            <a:avLst/>
          </a:prstGeom>
          <a:noFill/>
        </p:spPr>
        <p:txBody>
          <a:bodyPr wrap="square" rtlCol="0">
            <a:spAutoFit/>
          </a:bodyPr>
          <a:lstStyle/>
          <a:p>
            <a:r>
              <a:rPr lang="en-IN" sz="8000" b="1">
                <a:solidFill>
                  <a:schemeClr val="bg2"/>
                </a:solidFill>
              </a:rPr>
              <a:t>           Project Link</a:t>
            </a:r>
          </a:p>
        </p:txBody>
      </p:sp>
      <p:sp>
        <p:nvSpPr>
          <p:cNvPr id="14" name="TextBox 13">
            <a:extLst>
              <a:ext uri="{FF2B5EF4-FFF2-40B4-BE49-F238E27FC236}">
                <a16:creationId xmlns:a16="http://schemas.microsoft.com/office/drawing/2014/main" id="{396FD663-0EB8-73AE-CDCF-E62E737F2BE8}"/>
              </a:ext>
            </a:extLst>
          </p:cNvPr>
          <p:cNvSpPr txBox="1"/>
          <p:nvPr/>
        </p:nvSpPr>
        <p:spPr>
          <a:xfrm>
            <a:off x="2514600" y="3323382"/>
            <a:ext cx="14249400" cy="1938992"/>
          </a:xfrm>
          <a:prstGeom prst="rect">
            <a:avLst/>
          </a:prstGeom>
          <a:noFill/>
        </p:spPr>
        <p:txBody>
          <a:bodyPr wrap="square" rtlCol="0">
            <a:spAutoFit/>
          </a:bodyPr>
          <a:lstStyle/>
          <a:p>
            <a:r>
              <a:rPr lang="en-US" sz="6000" b="1" i="0" u="sng" strike="noStrike">
                <a:solidFill>
                  <a:schemeClr val="bg2">
                    <a:lumMod val="75000"/>
                  </a:schemeClr>
                </a:solidFill>
                <a:effectLst/>
                <a:latin typeface="Aptos" panose="020B0004020202020204" pitchFamily="34" charset="0"/>
                <a:hlinkClick r:id="rId4">
                  <a:extLst>
                    <a:ext uri="{A12FA001-AC4F-418D-AE19-62706E023703}">
                      <ahyp:hlinkClr xmlns:ahyp="http://schemas.microsoft.com/office/drawing/2018/hyperlinkcolor" val="tx"/>
                    </a:ext>
                  </a:extLst>
                </a:hlinkClick>
              </a:rPr>
              <a:t>https://github.com/Kush27110405/Final_Year_Project</a:t>
            </a:r>
            <a:r>
              <a:rPr lang="en-US" sz="6000" b="1" i="0">
                <a:solidFill>
                  <a:schemeClr val="bg2">
                    <a:lumMod val="75000"/>
                  </a:schemeClr>
                </a:solidFill>
                <a:effectLst/>
                <a:latin typeface="Aptos" panose="020B0004020202020204" pitchFamily="34" charset="0"/>
              </a:rPr>
              <a:t> </a:t>
            </a:r>
            <a:endParaRPr lang="en-IN" sz="6000" b="1">
              <a:solidFill>
                <a:schemeClr val="bg2">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BD004-B824-1D87-FB8D-2B4263D3CC2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3B1DDC5-86E3-F07F-0035-646D462162C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chemeClr val="tx1">
              <a:lumMod val="75000"/>
              <a:lumOff val="25000"/>
            </a:schemeClr>
          </a:solidFill>
        </p:spPr>
      </p:sp>
      <p:grpSp>
        <p:nvGrpSpPr>
          <p:cNvPr id="3" name="Group 3">
            <a:extLst>
              <a:ext uri="{FF2B5EF4-FFF2-40B4-BE49-F238E27FC236}">
                <a16:creationId xmlns:a16="http://schemas.microsoft.com/office/drawing/2014/main" id="{12414F0B-2BE7-70BE-FDCE-6D74BEF3C710}"/>
              </a:ext>
            </a:extLst>
          </p:cNvPr>
          <p:cNvGrpSpPr/>
          <p:nvPr/>
        </p:nvGrpSpPr>
        <p:grpSpPr>
          <a:xfrm>
            <a:off x="4703093" y="-797449"/>
            <a:ext cx="8881815" cy="6965365"/>
            <a:chOff x="0" y="0"/>
            <a:chExt cx="2339243" cy="1834499"/>
          </a:xfrm>
        </p:grpSpPr>
        <p:sp>
          <p:nvSpPr>
            <p:cNvPr id="4" name="Freeform 4">
              <a:extLst>
                <a:ext uri="{FF2B5EF4-FFF2-40B4-BE49-F238E27FC236}">
                  <a16:creationId xmlns:a16="http://schemas.microsoft.com/office/drawing/2014/main" id="{8737EB5A-6A66-ED44-4EB3-9552A2C99BC8}"/>
                </a:ext>
              </a:extLst>
            </p:cNvPr>
            <p:cNvSpPr/>
            <p:nvPr/>
          </p:nvSpPr>
          <p:spPr>
            <a:xfrm>
              <a:off x="0" y="0"/>
              <a:ext cx="2339243" cy="1834499"/>
            </a:xfrm>
            <a:custGeom>
              <a:avLst/>
              <a:gdLst/>
              <a:ahLst/>
              <a:cxnLst/>
              <a:rect l="l" t="t" r="r" b="b"/>
              <a:pathLst>
                <a:path w="2339243" h="1834499">
                  <a:moveTo>
                    <a:pt x="0" y="0"/>
                  </a:moveTo>
                  <a:lnTo>
                    <a:pt x="2339243" y="0"/>
                  </a:lnTo>
                  <a:lnTo>
                    <a:pt x="2339243" y="1834499"/>
                  </a:lnTo>
                  <a:lnTo>
                    <a:pt x="0" y="1834499"/>
                  </a:lnTo>
                  <a:close/>
                </a:path>
              </a:pathLst>
            </a:custGeom>
            <a:solidFill>
              <a:srgbClr val="2B2A2A"/>
            </a:solidFill>
          </p:spPr>
        </p:sp>
        <p:sp>
          <p:nvSpPr>
            <p:cNvPr id="5" name="TextBox 5">
              <a:extLst>
                <a:ext uri="{FF2B5EF4-FFF2-40B4-BE49-F238E27FC236}">
                  <a16:creationId xmlns:a16="http://schemas.microsoft.com/office/drawing/2014/main" id="{1F9B4B1F-66D3-3032-5CDA-FEF3F6FCFF25}"/>
                </a:ext>
              </a:extLst>
            </p:cNvPr>
            <p:cNvSpPr txBox="1"/>
            <p:nvPr/>
          </p:nvSpPr>
          <p:spPr>
            <a:xfrm>
              <a:off x="0" y="-19050"/>
              <a:ext cx="2339243" cy="1853549"/>
            </a:xfrm>
            <a:prstGeom prst="rect">
              <a:avLst/>
            </a:prstGeom>
          </p:spPr>
          <p:txBody>
            <a:bodyPr lIns="50800" tIns="50800" rIns="50800" bIns="50800" rtlCol="0" anchor="ctr"/>
            <a:lstStyle/>
            <a:p>
              <a:pPr algn="ctr">
                <a:lnSpc>
                  <a:spcPts val="2859"/>
                </a:lnSpc>
              </a:pPr>
              <a:endParaRPr/>
            </a:p>
          </p:txBody>
        </p:sp>
      </p:grpSp>
      <p:sp>
        <p:nvSpPr>
          <p:cNvPr id="8" name="Freeform 8">
            <a:extLst>
              <a:ext uri="{FF2B5EF4-FFF2-40B4-BE49-F238E27FC236}">
                <a16:creationId xmlns:a16="http://schemas.microsoft.com/office/drawing/2014/main" id="{518D07A0-BFB1-736C-2578-BE873221B667}"/>
              </a:ext>
            </a:extLst>
          </p:cNvPr>
          <p:cNvSpPr/>
          <p:nvPr/>
        </p:nvSpPr>
        <p:spPr>
          <a:xfrm>
            <a:off x="0" y="6263165"/>
            <a:ext cx="18355598" cy="6412693"/>
          </a:xfrm>
          <a:custGeom>
            <a:avLst/>
            <a:gdLst/>
            <a:ahLst/>
            <a:cxnLst/>
            <a:rect l="l" t="t" r="r" b="b"/>
            <a:pathLst>
              <a:path w="18355598" h="6412693">
                <a:moveTo>
                  <a:pt x="0" y="0"/>
                </a:moveTo>
                <a:lnTo>
                  <a:pt x="18355598" y="0"/>
                </a:lnTo>
                <a:lnTo>
                  <a:pt x="18355598" y="6412693"/>
                </a:lnTo>
                <a:lnTo>
                  <a:pt x="0" y="6412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a:extLst>
              <a:ext uri="{FF2B5EF4-FFF2-40B4-BE49-F238E27FC236}">
                <a16:creationId xmlns:a16="http://schemas.microsoft.com/office/drawing/2014/main" id="{3F62EF8E-08DB-52AE-E078-A2CDA67A460C}"/>
              </a:ext>
            </a:extLst>
          </p:cNvPr>
          <p:cNvSpPr txBox="1"/>
          <p:nvPr/>
        </p:nvSpPr>
        <p:spPr>
          <a:xfrm>
            <a:off x="5183377" y="2665314"/>
            <a:ext cx="7921246" cy="1345368"/>
          </a:xfrm>
          <a:prstGeom prst="rect">
            <a:avLst/>
          </a:prstGeom>
        </p:spPr>
        <p:txBody>
          <a:bodyPr lIns="0" tIns="0" rIns="0" bIns="0" rtlCol="0" anchor="t">
            <a:spAutoFit/>
          </a:bodyPr>
          <a:lstStyle/>
          <a:p>
            <a:pPr marL="0" lvl="0" indent="0" algn="ctr">
              <a:lnSpc>
                <a:spcPts val="11045"/>
              </a:lnSpc>
              <a:spcBef>
                <a:spcPct val="0"/>
              </a:spcBef>
            </a:pPr>
            <a:r>
              <a:rPr lang="en-US" sz="8004" b="1" spc="224">
                <a:solidFill>
                  <a:srgbClr val="FEFFFF"/>
                </a:solidFill>
                <a:latin typeface="Poppins"/>
                <a:ea typeface="Poppins"/>
                <a:cs typeface="Poppins"/>
                <a:sym typeface="Poppins"/>
              </a:rPr>
              <a:t>THANK YOU</a:t>
            </a:r>
          </a:p>
        </p:txBody>
      </p:sp>
    </p:spTree>
    <p:extLst>
      <p:ext uri="{BB962C8B-B14F-4D97-AF65-F5344CB8AC3E}">
        <p14:creationId xmlns:p14="http://schemas.microsoft.com/office/powerpoint/2010/main" val="15190511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2A2A"/>
        </a:solidFill>
        <a:effectLst/>
      </p:bgPr>
    </p:bg>
    <p:spTree>
      <p:nvGrpSpPr>
        <p:cNvPr id="1" name="">
          <a:extLst>
            <a:ext uri="{FF2B5EF4-FFF2-40B4-BE49-F238E27FC236}">
              <a16:creationId xmlns:a16="http://schemas.microsoft.com/office/drawing/2014/main" id="{D1A8CB0D-0231-7CC1-EF43-A9C2D02597E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5D84F47-CB49-E9F3-9716-30BA82E52C05}"/>
              </a:ext>
            </a:extLst>
          </p:cNvPr>
          <p:cNvSpPr txBox="1"/>
          <p:nvPr/>
        </p:nvSpPr>
        <p:spPr>
          <a:xfrm>
            <a:off x="3429000" y="365112"/>
            <a:ext cx="15392400" cy="1366080"/>
          </a:xfrm>
          <a:prstGeom prst="rect">
            <a:avLst/>
          </a:prstGeom>
        </p:spPr>
        <p:txBody>
          <a:bodyPr wrap="square" lIns="0" tIns="0" rIns="0" bIns="0" rtlCol="0" anchor="t">
            <a:spAutoFit/>
          </a:bodyPr>
          <a:lstStyle/>
          <a:p>
            <a:pPr marL="0" lvl="0" indent="0" algn="ctr">
              <a:lnSpc>
                <a:spcPct val="150000"/>
              </a:lnSpc>
              <a:spcBef>
                <a:spcPct val="0"/>
              </a:spcBef>
            </a:pPr>
            <a:r>
              <a:rPr lang="en-US" sz="6600" b="1">
                <a:solidFill>
                  <a:schemeClr val="bg2"/>
                </a:solidFill>
              </a:rPr>
              <a:t>This process has two main phases</a:t>
            </a:r>
            <a:r>
              <a:rPr lang="en-US" sz="6000" b="1">
                <a:solidFill>
                  <a:schemeClr val="bg2"/>
                </a:solidFill>
              </a:rPr>
              <a:t>::</a:t>
            </a:r>
            <a:endParaRPr lang="en-US" sz="6000" b="1" spc="1212">
              <a:solidFill>
                <a:schemeClr val="bg2"/>
              </a:solidFill>
              <a:latin typeface="Poppins Bold"/>
              <a:ea typeface="Poppins Bold"/>
              <a:cs typeface="Poppins Bold"/>
              <a:sym typeface="Poppins Bold"/>
            </a:endParaRPr>
          </a:p>
        </p:txBody>
      </p:sp>
      <p:sp>
        <p:nvSpPr>
          <p:cNvPr id="4" name="Freeform 4">
            <a:extLst>
              <a:ext uri="{FF2B5EF4-FFF2-40B4-BE49-F238E27FC236}">
                <a16:creationId xmlns:a16="http://schemas.microsoft.com/office/drawing/2014/main" id="{AA9D446F-6632-5811-A7D6-EB6974FA7647}"/>
              </a:ext>
            </a:extLst>
          </p:cNvPr>
          <p:cNvSpPr/>
          <p:nvPr/>
        </p:nvSpPr>
        <p:spPr>
          <a:xfrm rot="6013920">
            <a:off x="-4476258" y="1456957"/>
            <a:ext cx="12928340" cy="6662053"/>
          </a:xfrm>
          <a:custGeom>
            <a:avLst/>
            <a:gdLst/>
            <a:ahLst/>
            <a:cxnLst/>
            <a:rect l="l" t="t" r="r" b="b"/>
            <a:pathLst>
              <a:path w="12928340" h="6662053">
                <a:moveTo>
                  <a:pt x="0" y="0"/>
                </a:moveTo>
                <a:lnTo>
                  <a:pt x="12928340" y="0"/>
                </a:lnTo>
                <a:lnTo>
                  <a:pt x="12928340" y="6662053"/>
                </a:lnTo>
                <a:lnTo>
                  <a:pt x="0" y="6662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Rectangle 8">
            <a:extLst>
              <a:ext uri="{FF2B5EF4-FFF2-40B4-BE49-F238E27FC236}">
                <a16:creationId xmlns:a16="http://schemas.microsoft.com/office/drawing/2014/main" id="{D683FBE6-8B2D-0902-9EF6-FE38E7EC7581}"/>
              </a:ext>
            </a:extLst>
          </p:cNvPr>
          <p:cNvSpPr/>
          <p:nvPr/>
        </p:nvSpPr>
        <p:spPr>
          <a:xfrm>
            <a:off x="5943600" y="2900682"/>
            <a:ext cx="10363200" cy="2623818"/>
          </a:xfrm>
          <a:prstGeom prst="rect">
            <a:avLst/>
          </a:prstGeom>
          <a:solidFill>
            <a:schemeClr val="tx1">
              <a:lumMod val="75000"/>
              <a:lumOff val="25000"/>
            </a:schemeClr>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4000" b="1">
                <a:solidFill>
                  <a:schemeClr val="bg1"/>
                </a:solidFill>
              </a:rPr>
              <a:t>1. </a:t>
            </a:r>
            <a:r>
              <a:rPr lang="en-US" sz="4000" b="1">
                <a:solidFill>
                  <a:schemeClr val="bg1"/>
                </a:solidFill>
              </a:rPr>
              <a:t>Watermark Generation (Creating a zero-watermark)</a:t>
            </a:r>
            <a:endParaRPr lang="en-IN" sz="4000" b="1">
              <a:solidFill>
                <a:schemeClr val="bg1"/>
              </a:solidFill>
            </a:endParaRPr>
          </a:p>
        </p:txBody>
      </p:sp>
      <p:sp>
        <p:nvSpPr>
          <p:cNvPr id="10" name="Rectangle 9">
            <a:extLst>
              <a:ext uri="{FF2B5EF4-FFF2-40B4-BE49-F238E27FC236}">
                <a16:creationId xmlns:a16="http://schemas.microsoft.com/office/drawing/2014/main" id="{F315AA80-87B3-CA34-7A7C-1165FA982B7B}"/>
              </a:ext>
            </a:extLst>
          </p:cNvPr>
          <p:cNvSpPr/>
          <p:nvPr/>
        </p:nvSpPr>
        <p:spPr>
          <a:xfrm>
            <a:off x="5976257" y="6927270"/>
            <a:ext cx="10363200" cy="2905398"/>
          </a:xfrm>
          <a:prstGeom prst="rect">
            <a:avLst/>
          </a:prstGeom>
          <a:solidFill>
            <a:schemeClr val="tx1">
              <a:lumMod val="75000"/>
              <a:lumOff val="25000"/>
            </a:schemeClr>
          </a:solid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4000" b="1">
                <a:solidFill>
                  <a:schemeClr val="bg1"/>
                </a:solidFill>
              </a:rPr>
              <a:t>2. Watermark Validation (Verifying authenticity)</a:t>
            </a:r>
          </a:p>
        </p:txBody>
      </p:sp>
      <p:sp>
        <p:nvSpPr>
          <p:cNvPr id="13" name="Arrow: Down 12">
            <a:extLst>
              <a:ext uri="{FF2B5EF4-FFF2-40B4-BE49-F238E27FC236}">
                <a16:creationId xmlns:a16="http://schemas.microsoft.com/office/drawing/2014/main" id="{7856FA6C-8972-E8DF-E361-78712FF1009F}"/>
              </a:ext>
            </a:extLst>
          </p:cNvPr>
          <p:cNvSpPr/>
          <p:nvPr/>
        </p:nvSpPr>
        <p:spPr>
          <a:xfrm>
            <a:off x="10654284" y="5630254"/>
            <a:ext cx="941832" cy="1191261"/>
          </a:xfrm>
          <a:prstGeom prst="downArrow">
            <a:avLst/>
          </a:prstGeom>
          <a:solidFill>
            <a:schemeClr val="bg2">
              <a:lumMod val="9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517334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FFE"/>
        </a:solidFill>
        <a:effectLst/>
      </p:bgPr>
    </p:bg>
    <p:spTree>
      <p:nvGrpSpPr>
        <p:cNvPr id="1" name=""/>
        <p:cNvGrpSpPr/>
        <p:nvPr/>
      </p:nvGrpSpPr>
      <p:grpSpPr>
        <a:xfrm>
          <a:off x="0" y="0"/>
          <a:ext cx="0" cy="0"/>
          <a:chOff x="0" y="0"/>
          <a:chExt cx="0" cy="0"/>
        </a:xfrm>
      </p:grpSpPr>
      <p:sp>
        <p:nvSpPr>
          <p:cNvPr id="11" name="Freeform 11"/>
          <p:cNvSpPr/>
          <p:nvPr/>
        </p:nvSpPr>
        <p:spPr>
          <a:xfrm rot="5808605">
            <a:off x="-5091050" y="1229992"/>
            <a:ext cx="14381329" cy="5024246"/>
          </a:xfrm>
          <a:custGeom>
            <a:avLst/>
            <a:gdLst/>
            <a:ahLst/>
            <a:cxnLst/>
            <a:rect l="l" t="t" r="r" b="b"/>
            <a:pathLst>
              <a:path w="14381329" h="5024246">
                <a:moveTo>
                  <a:pt x="0" y="0"/>
                </a:moveTo>
                <a:lnTo>
                  <a:pt x="14381329" y="0"/>
                </a:lnTo>
                <a:lnTo>
                  <a:pt x="14381329" y="5024246"/>
                </a:lnTo>
                <a:lnTo>
                  <a:pt x="0" y="50242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2181252" y="1028700"/>
            <a:ext cx="16611600" cy="2339038"/>
          </a:xfrm>
          <a:prstGeom prst="rect">
            <a:avLst/>
          </a:prstGeom>
        </p:spPr>
        <p:txBody>
          <a:bodyPr wrap="square" lIns="0" tIns="0" rIns="0" bIns="0" rtlCol="0" anchor="t">
            <a:spAutoFit/>
          </a:bodyPr>
          <a:lstStyle/>
          <a:p>
            <a:pPr algn="ctr">
              <a:lnSpc>
                <a:spcPct val="150000"/>
              </a:lnSpc>
            </a:pPr>
            <a:r>
              <a:rPr lang="en-US" sz="5400" b="1">
                <a:solidFill>
                  <a:schemeClr val="bg2">
                    <a:lumMod val="50000"/>
                  </a:schemeClr>
                </a:solidFill>
                <a:latin typeface="Arimo Bold"/>
                <a:ea typeface="Arimo Bold"/>
                <a:cs typeface="Arimo Bold"/>
                <a:sym typeface="Arimo Bold"/>
              </a:rPr>
              <a:t>ZERO-WATERMARKING AND</a:t>
            </a:r>
          </a:p>
          <a:p>
            <a:pPr algn="ctr">
              <a:lnSpc>
                <a:spcPct val="150000"/>
              </a:lnSpc>
            </a:pPr>
            <a:r>
              <a:rPr lang="en-US" sz="5400" b="1">
                <a:solidFill>
                  <a:schemeClr val="bg2">
                    <a:lumMod val="50000"/>
                  </a:schemeClr>
                </a:solidFill>
                <a:latin typeface="Arimo Bold"/>
                <a:ea typeface="Arimo Bold"/>
                <a:cs typeface="Arimo Bold"/>
                <a:sym typeface="Arimo Bold"/>
              </a:rPr>
              <a:t>BLOCKCHAIN</a:t>
            </a:r>
          </a:p>
        </p:txBody>
      </p:sp>
      <p:sp>
        <p:nvSpPr>
          <p:cNvPr id="26" name="Rectangle: Rounded Corners 25">
            <a:extLst>
              <a:ext uri="{FF2B5EF4-FFF2-40B4-BE49-F238E27FC236}">
                <a16:creationId xmlns:a16="http://schemas.microsoft.com/office/drawing/2014/main" id="{971244DC-AEDD-A694-FFD7-17BA72E20E2A}"/>
              </a:ext>
            </a:extLst>
          </p:cNvPr>
          <p:cNvSpPr/>
          <p:nvPr/>
        </p:nvSpPr>
        <p:spPr>
          <a:xfrm>
            <a:off x="3581400" y="4000500"/>
            <a:ext cx="14173200" cy="480060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3200">
                <a:solidFill>
                  <a:srgbClr val="100F0D"/>
                </a:solidFill>
                <a:latin typeface="Aptos Display" panose="020B0004020202020204" pitchFamily="34" charset="0"/>
                <a:ea typeface="Arimo"/>
                <a:cs typeface="Arimo"/>
                <a:sym typeface="Arimo"/>
              </a:rPr>
              <a:t>Zero-watermarking is a technique where a watermark is generated without modifying the original image. Instead of embedding the watermark into the image, the algorithm extracts features from the image, combines them with the watermark, and stores the result in a secure storage system like IPFS</a:t>
            </a:r>
          </a:p>
          <a:p>
            <a:pPr algn="ctr"/>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FFE"/>
        </a:solidFill>
        <a:effectLst/>
      </p:bgPr>
    </p:bg>
    <p:spTree>
      <p:nvGrpSpPr>
        <p:cNvPr id="1" name=""/>
        <p:cNvGrpSpPr/>
        <p:nvPr/>
      </p:nvGrpSpPr>
      <p:grpSpPr>
        <a:xfrm>
          <a:off x="0" y="0"/>
          <a:ext cx="0" cy="0"/>
          <a:chOff x="0" y="0"/>
          <a:chExt cx="0" cy="0"/>
        </a:xfrm>
      </p:grpSpPr>
      <p:grpSp>
        <p:nvGrpSpPr>
          <p:cNvPr id="3" name="Group 3"/>
          <p:cNvGrpSpPr/>
          <p:nvPr/>
        </p:nvGrpSpPr>
        <p:grpSpPr>
          <a:xfrm>
            <a:off x="0"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2B2A2A"/>
            </a:solidFill>
            <a:ln w="9525" cap="sq">
              <a:solidFill>
                <a:srgbClr val="2B2A2A"/>
              </a:solidFill>
              <a:prstDash val="solid"/>
              <a:miter/>
            </a:ln>
          </p:spPr>
        </p:sp>
        <p:sp>
          <p:nvSpPr>
            <p:cNvPr id="5" name="TextBox 5"/>
            <p:cNvSpPr txBox="1"/>
            <p:nvPr/>
          </p:nvSpPr>
          <p:spPr>
            <a:xfrm>
              <a:off x="0" y="-19050"/>
              <a:ext cx="2408296" cy="2728383"/>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324756" y="-4836434"/>
            <a:ext cx="9468756" cy="8327651"/>
          </a:xfrm>
          <a:custGeom>
            <a:avLst/>
            <a:gdLst/>
            <a:ahLst/>
            <a:cxnLst/>
            <a:rect l="l" t="t" r="r" b="b"/>
            <a:pathLst>
              <a:path w="9468756" h="8327651">
                <a:moveTo>
                  <a:pt x="0" y="0"/>
                </a:moveTo>
                <a:lnTo>
                  <a:pt x="9468756" y="0"/>
                </a:lnTo>
                <a:lnTo>
                  <a:pt x="9468756" y="8327650"/>
                </a:lnTo>
                <a:lnTo>
                  <a:pt x="0" y="8327650"/>
                </a:lnTo>
                <a:lnTo>
                  <a:pt x="0" y="0"/>
                </a:lnTo>
                <a:close/>
              </a:path>
            </a:pathLst>
          </a:custGeom>
          <a:blipFill>
            <a:blip r:embed="rId3">
              <a:alphaModFix amt="15000"/>
              <a:extLst>
                <a:ext uri="{96DAC541-7B7A-43D3-8B79-37D633B846F1}">
                  <asvg:svgBlip xmlns:asvg="http://schemas.microsoft.com/office/drawing/2016/SVG/main" r:embed="rId4"/>
                </a:ext>
              </a:extLst>
            </a:blip>
            <a:stretch>
              <a:fillRect r="-70672"/>
            </a:stretch>
          </a:blipFill>
        </p:spPr>
      </p:sp>
      <p:sp>
        <p:nvSpPr>
          <p:cNvPr id="7" name="Freeform 7"/>
          <p:cNvSpPr/>
          <p:nvPr/>
        </p:nvSpPr>
        <p:spPr>
          <a:xfrm>
            <a:off x="-475438" y="8815509"/>
            <a:ext cx="9468756" cy="8327651"/>
          </a:xfrm>
          <a:custGeom>
            <a:avLst/>
            <a:gdLst/>
            <a:ahLst/>
            <a:cxnLst/>
            <a:rect l="l" t="t" r="r" b="b"/>
            <a:pathLst>
              <a:path w="9468756" h="8327651">
                <a:moveTo>
                  <a:pt x="0" y="0"/>
                </a:moveTo>
                <a:lnTo>
                  <a:pt x="9468756" y="0"/>
                </a:lnTo>
                <a:lnTo>
                  <a:pt x="9468756" y="8327651"/>
                </a:lnTo>
                <a:lnTo>
                  <a:pt x="0" y="8327651"/>
                </a:lnTo>
                <a:lnTo>
                  <a:pt x="0" y="0"/>
                </a:lnTo>
                <a:close/>
              </a:path>
            </a:pathLst>
          </a:custGeom>
          <a:blipFill>
            <a:blip r:embed="rId3">
              <a:alphaModFix amt="15000"/>
              <a:extLst>
                <a:ext uri="{96DAC541-7B7A-43D3-8B79-37D633B846F1}">
                  <asvg:svgBlip xmlns:asvg="http://schemas.microsoft.com/office/drawing/2016/SVG/main" r:embed="rId4"/>
                </a:ext>
              </a:extLst>
            </a:blip>
            <a:stretch>
              <a:fillRect r="-70672"/>
            </a:stretch>
          </a:blipFill>
        </p:spPr>
      </p:sp>
      <p:sp>
        <p:nvSpPr>
          <p:cNvPr id="9" name="TextBox 9"/>
          <p:cNvSpPr txBox="1"/>
          <p:nvPr/>
        </p:nvSpPr>
        <p:spPr>
          <a:xfrm>
            <a:off x="1447800" y="6027402"/>
            <a:ext cx="6086823" cy="2145011"/>
          </a:xfrm>
          <a:prstGeom prst="rect">
            <a:avLst/>
          </a:prstGeom>
        </p:spPr>
        <p:txBody>
          <a:bodyPr wrap="square" lIns="0" tIns="0" rIns="0" bIns="0" rtlCol="0" anchor="t">
            <a:spAutoFit/>
          </a:bodyPr>
          <a:lstStyle/>
          <a:p>
            <a:pPr algn="ctr">
              <a:lnSpc>
                <a:spcPct val="150000"/>
              </a:lnSpc>
            </a:pPr>
            <a:endParaRPr lang="en-US" sz="3200">
              <a:solidFill>
                <a:schemeClr val="bg1"/>
              </a:solidFill>
              <a:latin typeface="Aptos Display" panose="020B0004020202020204" pitchFamily="34" charset="0"/>
            </a:endParaRPr>
          </a:p>
          <a:p>
            <a:pPr algn="ctr">
              <a:lnSpc>
                <a:spcPct val="150000"/>
              </a:lnSpc>
            </a:pPr>
            <a:r>
              <a:rPr lang="en-US" sz="3200">
                <a:solidFill>
                  <a:schemeClr val="bg1"/>
                </a:solidFill>
                <a:latin typeface="Aptos Display"/>
              </a:rPr>
              <a:t>A PNG grayscale image with dimensions 1148 × 1525 pixels.</a:t>
            </a:r>
            <a:endParaRPr lang="en-US" sz="3200">
              <a:solidFill>
                <a:schemeClr val="bg1"/>
              </a:solidFill>
              <a:latin typeface="Aptos Display"/>
              <a:ea typeface="Arimo"/>
              <a:cs typeface="Arimo"/>
            </a:endParaRPr>
          </a:p>
        </p:txBody>
      </p:sp>
      <p:sp>
        <p:nvSpPr>
          <p:cNvPr id="14" name="TextBox 13">
            <a:extLst>
              <a:ext uri="{FF2B5EF4-FFF2-40B4-BE49-F238E27FC236}">
                <a16:creationId xmlns:a16="http://schemas.microsoft.com/office/drawing/2014/main" id="{E4180B61-ED6B-A666-941C-EE7281D6022F}"/>
              </a:ext>
            </a:extLst>
          </p:cNvPr>
          <p:cNvSpPr txBox="1"/>
          <p:nvPr/>
        </p:nvSpPr>
        <p:spPr>
          <a:xfrm>
            <a:off x="2286000" y="641069"/>
            <a:ext cx="4977132" cy="1015663"/>
          </a:xfrm>
          <a:prstGeom prst="rect">
            <a:avLst/>
          </a:prstGeom>
          <a:noFill/>
        </p:spPr>
        <p:txBody>
          <a:bodyPr wrap="square" rtlCol="0">
            <a:spAutoFit/>
          </a:bodyPr>
          <a:lstStyle/>
          <a:p>
            <a:r>
              <a:rPr lang="en-IN" sz="6000">
                <a:solidFill>
                  <a:schemeClr val="bg1"/>
                </a:solidFill>
              </a:rPr>
              <a:t>Original Image</a:t>
            </a:r>
          </a:p>
        </p:txBody>
      </p:sp>
      <p:sp>
        <p:nvSpPr>
          <p:cNvPr id="15" name="TextBox 14">
            <a:extLst>
              <a:ext uri="{FF2B5EF4-FFF2-40B4-BE49-F238E27FC236}">
                <a16:creationId xmlns:a16="http://schemas.microsoft.com/office/drawing/2014/main" id="{3160B994-DF03-001D-9875-08F0B9E1D1A0}"/>
              </a:ext>
            </a:extLst>
          </p:cNvPr>
          <p:cNvSpPr txBox="1"/>
          <p:nvPr/>
        </p:nvSpPr>
        <p:spPr>
          <a:xfrm>
            <a:off x="9549132" y="641069"/>
            <a:ext cx="8610600" cy="1938992"/>
          </a:xfrm>
          <a:prstGeom prst="rect">
            <a:avLst/>
          </a:prstGeom>
          <a:noFill/>
        </p:spPr>
        <p:txBody>
          <a:bodyPr wrap="square" rtlCol="0">
            <a:spAutoFit/>
          </a:bodyPr>
          <a:lstStyle/>
          <a:p>
            <a:pPr algn="ctr"/>
            <a:r>
              <a:rPr lang="en-IN" sz="6000" b="1"/>
              <a:t>Logo Image(Watermark Figure)</a:t>
            </a:r>
          </a:p>
        </p:txBody>
      </p:sp>
      <p:sp>
        <p:nvSpPr>
          <p:cNvPr id="16" name="TextBox 15">
            <a:extLst>
              <a:ext uri="{FF2B5EF4-FFF2-40B4-BE49-F238E27FC236}">
                <a16:creationId xmlns:a16="http://schemas.microsoft.com/office/drawing/2014/main" id="{CBDDF156-6C1E-80D3-7B91-8296B6F7B2E3}"/>
              </a:ext>
            </a:extLst>
          </p:cNvPr>
          <p:cNvSpPr txBox="1"/>
          <p:nvPr/>
        </p:nvSpPr>
        <p:spPr>
          <a:xfrm>
            <a:off x="10754980" y="6262995"/>
            <a:ext cx="6248400" cy="1498680"/>
          </a:xfrm>
          <a:prstGeom prst="rect">
            <a:avLst/>
          </a:prstGeom>
          <a:noFill/>
        </p:spPr>
        <p:txBody>
          <a:bodyPr wrap="square" lIns="91440" tIns="45720" rIns="91440" bIns="45720" rtlCol="0" anchor="t">
            <a:spAutoFit/>
          </a:bodyPr>
          <a:lstStyle/>
          <a:p>
            <a:pPr algn="ctr">
              <a:lnSpc>
                <a:spcPct val="150000"/>
              </a:lnSpc>
            </a:pPr>
            <a:r>
              <a:rPr lang="en-US" sz="3200">
                <a:latin typeface="Aptos Display"/>
              </a:rPr>
              <a:t>A PNG binary image with dimensions 128 × 128 pixels</a:t>
            </a:r>
            <a:r>
              <a:rPr lang="en-US"/>
              <a:t>.</a:t>
            </a:r>
            <a:endParaRPr lang="en-IN">
              <a:ea typeface="Calibri"/>
              <a:cs typeface="Calibri"/>
            </a:endParaRPr>
          </a:p>
        </p:txBody>
      </p:sp>
      <p:pic>
        <p:nvPicPr>
          <p:cNvPr id="22" name="Picture 21">
            <a:extLst>
              <a:ext uri="{FF2B5EF4-FFF2-40B4-BE49-F238E27FC236}">
                <a16:creationId xmlns:a16="http://schemas.microsoft.com/office/drawing/2014/main" id="{B1287902-4A48-A5A4-C774-3EC6E1F04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5936" y="2642685"/>
            <a:ext cx="2667372" cy="3553321"/>
          </a:xfrm>
          <a:prstGeom prst="rect">
            <a:avLst/>
          </a:prstGeom>
        </p:spPr>
      </p:pic>
      <p:pic>
        <p:nvPicPr>
          <p:cNvPr id="24" name="Picture 23">
            <a:extLst>
              <a:ext uri="{FF2B5EF4-FFF2-40B4-BE49-F238E27FC236}">
                <a16:creationId xmlns:a16="http://schemas.microsoft.com/office/drawing/2014/main" id="{0BB7F7DF-8C03-EF6D-4BB8-0ECAAA4915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73000" y="3695700"/>
            <a:ext cx="2163045" cy="19389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2A2A"/>
        </a:solidFill>
        <a:effectLst/>
      </p:bgPr>
    </p:bg>
    <p:spTree>
      <p:nvGrpSpPr>
        <p:cNvPr id="1" name="">
          <a:extLst>
            <a:ext uri="{FF2B5EF4-FFF2-40B4-BE49-F238E27FC236}">
              <a16:creationId xmlns:a16="http://schemas.microsoft.com/office/drawing/2014/main" id="{90CF8B0C-1FB1-B722-517A-2D03FD4F8B5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A22E9D6-A6A2-676A-8FD9-90385637CBA5}"/>
              </a:ext>
            </a:extLst>
          </p:cNvPr>
          <p:cNvSpPr txBox="1"/>
          <p:nvPr/>
        </p:nvSpPr>
        <p:spPr>
          <a:xfrm>
            <a:off x="5257800" y="350003"/>
            <a:ext cx="10439400" cy="1015663"/>
          </a:xfrm>
          <a:prstGeom prst="rect">
            <a:avLst/>
          </a:prstGeom>
        </p:spPr>
        <p:txBody>
          <a:bodyPr wrap="square" lIns="0" tIns="0" rIns="0" bIns="0" rtlCol="0" anchor="t">
            <a:spAutoFit/>
          </a:bodyPr>
          <a:lstStyle/>
          <a:p>
            <a:pPr algn="ctr"/>
            <a:r>
              <a:rPr lang="en-IN" sz="6600" b="1">
                <a:solidFill>
                  <a:schemeClr val="bg2">
                    <a:lumMod val="90000"/>
                  </a:schemeClr>
                </a:solidFill>
              </a:rPr>
              <a:t>1. </a:t>
            </a:r>
            <a:r>
              <a:rPr lang="en-US" sz="6600" b="1">
                <a:solidFill>
                  <a:schemeClr val="bg2">
                    <a:lumMod val="90000"/>
                  </a:schemeClr>
                </a:solidFill>
              </a:rPr>
              <a:t>Watermark Generation </a:t>
            </a:r>
            <a:endParaRPr lang="en-IN" sz="6600" b="1">
              <a:solidFill>
                <a:schemeClr val="bg2">
                  <a:lumMod val="90000"/>
                </a:schemeClr>
              </a:solidFill>
            </a:endParaRPr>
          </a:p>
        </p:txBody>
      </p:sp>
      <p:sp>
        <p:nvSpPr>
          <p:cNvPr id="4" name="Freeform 4">
            <a:extLst>
              <a:ext uri="{FF2B5EF4-FFF2-40B4-BE49-F238E27FC236}">
                <a16:creationId xmlns:a16="http://schemas.microsoft.com/office/drawing/2014/main" id="{2AA79F5E-2418-065A-315C-632441980F32}"/>
              </a:ext>
            </a:extLst>
          </p:cNvPr>
          <p:cNvSpPr/>
          <p:nvPr/>
        </p:nvSpPr>
        <p:spPr>
          <a:xfrm rot="6013920">
            <a:off x="-7143260" y="1907546"/>
            <a:ext cx="12928340" cy="6662053"/>
          </a:xfrm>
          <a:custGeom>
            <a:avLst/>
            <a:gdLst/>
            <a:ahLst/>
            <a:cxnLst/>
            <a:rect l="l" t="t" r="r" b="b"/>
            <a:pathLst>
              <a:path w="12928340" h="6662053">
                <a:moveTo>
                  <a:pt x="0" y="0"/>
                </a:moveTo>
                <a:lnTo>
                  <a:pt x="12928340" y="0"/>
                </a:lnTo>
                <a:lnTo>
                  <a:pt x="12928340" y="6662053"/>
                </a:lnTo>
                <a:lnTo>
                  <a:pt x="0" y="66620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2">
            <a:extLst>
              <a:ext uri="{FF2B5EF4-FFF2-40B4-BE49-F238E27FC236}">
                <a16:creationId xmlns:a16="http://schemas.microsoft.com/office/drawing/2014/main" id="{7CE83F12-5240-8314-AC1E-1E46F0367778}"/>
              </a:ext>
            </a:extLst>
          </p:cNvPr>
          <p:cNvSpPr txBox="1"/>
          <p:nvPr/>
        </p:nvSpPr>
        <p:spPr>
          <a:xfrm>
            <a:off x="2590800" y="1627310"/>
            <a:ext cx="15477664" cy="2422010"/>
          </a:xfrm>
          <a:prstGeom prst="rect">
            <a:avLst/>
          </a:prstGeom>
          <a:noFill/>
        </p:spPr>
        <p:txBody>
          <a:bodyPr wrap="square" rtlCol="0">
            <a:spAutoFit/>
          </a:bodyPr>
          <a:lstStyle/>
          <a:p>
            <a:pPr>
              <a:lnSpc>
                <a:spcPct val="150000"/>
              </a:lnSpc>
            </a:pPr>
            <a:r>
              <a:rPr lang="en-US" sz="4000">
                <a:solidFill>
                  <a:schemeClr val="bg2">
                    <a:lumMod val="90000"/>
                  </a:schemeClr>
                </a:solidFill>
                <a:latin typeface="Aptos Display" panose="020B0004020202020204" pitchFamily="34" charset="0"/>
              </a:rPr>
              <a:t>Step 1: Normalize the Original Image</a:t>
            </a:r>
          </a:p>
          <a:p>
            <a:pPr marL="457200" indent="-457200" algn="just">
              <a:lnSpc>
                <a:spcPct val="150000"/>
              </a:lnSpc>
              <a:buFont typeface="Wingdings" panose="05000000000000000000" pitchFamily="2" charset="2"/>
              <a:buChar char="v"/>
            </a:pPr>
            <a:r>
              <a:rPr lang="en-US" sz="3200">
                <a:solidFill>
                  <a:schemeClr val="bg1"/>
                </a:solidFill>
                <a:latin typeface="Aptos Display" panose="020B0004020202020204" pitchFamily="34" charset="0"/>
              </a:rPr>
              <a:t>This technique is used to standardize the image, making it resistant to geometric distortions like translation, rotation and scaling.</a:t>
            </a:r>
            <a:endParaRPr lang="en-IN" sz="3200">
              <a:solidFill>
                <a:schemeClr val="bg1"/>
              </a:solidFill>
              <a:latin typeface="Aptos Display" panose="020B0004020202020204" pitchFamily="34" charset="0"/>
            </a:endParaRPr>
          </a:p>
        </p:txBody>
      </p:sp>
      <p:cxnSp>
        <p:nvCxnSpPr>
          <p:cNvPr id="16" name="Straight Connector 15">
            <a:extLst>
              <a:ext uri="{FF2B5EF4-FFF2-40B4-BE49-F238E27FC236}">
                <a16:creationId xmlns:a16="http://schemas.microsoft.com/office/drawing/2014/main" id="{8933999A-B13F-CC08-F6E0-8F5F745A7528}"/>
              </a:ext>
            </a:extLst>
          </p:cNvPr>
          <p:cNvCxnSpPr>
            <a:cxnSpLocks/>
          </p:cNvCxnSpPr>
          <p:nvPr/>
        </p:nvCxnSpPr>
        <p:spPr>
          <a:xfrm flipV="1">
            <a:off x="3581400" y="1365666"/>
            <a:ext cx="14173200" cy="4029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58833B04-4A08-F057-0605-A57E9301F2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0336" y="4071090"/>
            <a:ext cx="15477664" cy="6215909"/>
          </a:xfrm>
          <a:prstGeom prst="rect">
            <a:avLst/>
          </a:prstGeom>
        </p:spPr>
      </p:pic>
      <p:sp>
        <p:nvSpPr>
          <p:cNvPr id="24" name="Rectangle 23">
            <a:extLst>
              <a:ext uri="{FF2B5EF4-FFF2-40B4-BE49-F238E27FC236}">
                <a16:creationId xmlns:a16="http://schemas.microsoft.com/office/drawing/2014/main" id="{37A514C2-E154-AE7E-B02A-6D51067E11AF}"/>
              </a:ext>
            </a:extLst>
          </p:cNvPr>
          <p:cNvSpPr/>
          <p:nvPr/>
        </p:nvSpPr>
        <p:spPr>
          <a:xfrm>
            <a:off x="17373600" y="4305300"/>
            <a:ext cx="694864" cy="442473"/>
          </a:xfrm>
          <a:prstGeom prst="rect">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6FA83A53-6246-4121-F034-C262B08C97D8}"/>
              </a:ext>
            </a:extLst>
          </p:cNvPr>
          <p:cNvCxnSpPr/>
          <p:nvPr/>
        </p:nvCxnSpPr>
        <p:spPr>
          <a:xfrm>
            <a:off x="2810336" y="4049320"/>
            <a:ext cx="0" cy="6104853"/>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F36B84A0-7356-86D3-AD9D-8DB7C21A7A80}"/>
              </a:ext>
            </a:extLst>
          </p:cNvPr>
          <p:cNvCxnSpPr/>
          <p:nvPr/>
        </p:nvCxnSpPr>
        <p:spPr>
          <a:xfrm>
            <a:off x="7239000" y="4071091"/>
            <a:ext cx="0" cy="6104853"/>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07F40027-3525-FB35-81ED-6ED0DC028EF0}"/>
              </a:ext>
            </a:extLst>
          </p:cNvPr>
          <p:cNvCxnSpPr/>
          <p:nvPr/>
        </p:nvCxnSpPr>
        <p:spPr>
          <a:xfrm>
            <a:off x="3962400" y="4071091"/>
            <a:ext cx="0" cy="6104853"/>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DCDCD71E-D780-BAD8-B79B-B4F8E3FBD756}"/>
              </a:ext>
            </a:extLst>
          </p:cNvPr>
          <p:cNvCxnSpPr/>
          <p:nvPr/>
        </p:nvCxnSpPr>
        <p:spPr>
          <a:xfrm>
            <a:off x="11582400" y="4071091"/>
            <a:ext cx="0" cy="6104853"/>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98AEB5A8-E721-3014-C646-756371A8DFAA}"/>
              </a:ext>
            </a:extLst>
          </p:cNvPr>
          <p:cNvCxnSpPr>
            <a:cxnSpLocks/>
          </p:cNvCxnSpPr>
          <p:nvPr/>
        </p:nvCxnSpPr>
        <p:spPr>
          <a:xfrm>
            <a:off x="2810336" y="4049320"/>
            <a:ext cx="15477664" cy="21770"/>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EA185B5D-10B7-CC78-E4B5-80C56D7EDD52}"/>
              </a:ext>
            </a:extLst>
          </p:cNvPr>
          <p:cNvCxnSpPr>
            <a:cxnSpLocks/>
          </p:cNvCxnSpPr>
          <p:nvPr/>
        </p:nvCxnSpPr>
        <p:spPr>
          <a:xfrm>
            <a:off x="2815779" y="4803301"/>
            <a:ext cx="15477664" cy="21770"/>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C4EBE085-564B-0BA9-95C9-AD45F84C5283}"/>
              </a:ext>
            </a:extLst>
          </p:cNvPr>
          <p:cNvCxnSpPr>
            <a:cxnSpLocks/>
          </p:cNvCxnSpPr>
          <p:nvPr/>
        </p:nvCxnSpPr>
        <p:spPr>
          <a:xfrm>
            <a:off x="2815779" y="6057900"/>
            <a:ext cx="15477664" cy="21770"/>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D96CAF38-1020-E5DE-B1F4-3E353E418EB4}"/>
              </a:ext>
            </a:extLst>
          </p:cNvPr>
          <p:cNvCxnSpPr>
            <a:cxnSpLocks/>
          </p:cNvCxnSpPr>
          <p:nvPr/>
        </p:nvCxnSpPr>
        <p:spPr>
          <a:xfrm>
            <a:off x="2815779" y="7396956"/>
            <a:ext cx="15477664" cy="21770"/>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FB364556-CD76-8E9B-70B3-8D5F21A84176}"/>
              </a:ext>
            </a:extLst>
          </p:cNvPr>
          <p:cNvCxnSpPr>
            <a:cxnSpLocks/>
          </p:cNvCxnSpPr>
          <p:nvPr/>
        </p:nvCxnSpPr>
        <p:spPr>
          <a:xfrm>
            <a:off x="2837550" y="8725127"/>
            <a:ext cx="15477664" cy="21770"/>
          </a:xfrm>
          <a:prstGeom prst="line">
            <a:avLst/>
          </a:prstGeom>
          <a:ln>
            <a:solidFill>
              <a:schemeClr val="bg2">
                <a:lumMod val="90000"/>
              </a:schemeClr>
            </a:solidFill>
          </a:ln>
        </p:spPr>
        <p:style>
          <a:lnRef idx="2">
            <a:schemeClr val="dk1"/>
          </a:lnRef>
          <a:fillRef idx="0">
            <a:schemeClr val="dk1"/>
          </a:fillRef>
          <a:effectRef idx="1">
            <a:schemeClr val="dk1"/>
          </a:effectRef>
          <a:fontRef idx="minor">
            <a:schemeClr val="tx1"/>
          </a:fontRef>
        </p:style>
      </p:cxnSp>
      <p:sp>
        <p:nvSpPr>
          <p:cNvPr id="40" name="Rectangle 39">
            <a:extLst>
              <a:ext uri="{FF2B5EF4-FFF2-40B4-BE49-F238E27FC236}">
                <a16:creationId xmlns:a16="http://schemas.microsoft.com/office/drawing/2014/main" id="{6A63394D-AB5C-6661-9AB2-97373B6FF1F2}"/>
              </a:ext>
            </a:extLst>
          </p:cNvPr>
          <p:cNvSpPr/>
          <p:nvPr/>
        </p:nvSpPr>
        <p:spPr>
          <a:xfrm>
            <a:off x="13258802" y="9184986"/>
            <a:ext cx="1066798" cy="514234"/>
          </a:xfrm>
          <a:prstGeom prst="rect">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bg1"/>
                </a:solidFill>
              </a:rPr>
              <a:t>1024 x  1024</a:t>
            </a:r>
          </a:p>
        </p:txBody>
      </p:sp>
    </p:spTree>
    <p:extLst>
      <p:ext uri="{BB962C8B-B14F-4D97-AF65-F5344CB8AC3E}">
        <p14:creationId xmlns:p14="http://schemas.microsoft.com/office/powerpoint/2010/main" val="1153670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2A2A"/>
        </a:solidFill>
        <a:effectLst/>
      </p:bgPr>
    </p:bg>
    <p:spTree>
      <p:nvGrpSpPr>
        <p:cNvPr id="1" name="">
          <a:extLst>
            <a:ext uri="{FF2B5EF4-FFF2-40B4-BE49-F238E27FC236}">
              <a16:creationId xmlns:a16="http://schemas.microsoft.com/office/drawing/2014/main" id="{A3784D7A-4216-8543-DB58-D4C3311D61C9}"/>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A472BA2A-EC89-B025-8BF8-021A134B124C}"/>
              </a:ext>
            </a:extLst>
          </p:cNvPr>
          <p:cNvSpPr/>
          <p:nvPr/>
        </p:nvSpPr>
        <p:spPr>
          <a:xfrm rot="6013920">
            <a:off x="-6006970" y="1812474"/>
            <a:ext cx="12928340" cy="6662053"/>
          </a:xfrm>
          <a:custGeom>
            <a:avLst/>
            <a:gdLst/>
            <a:ahLst/>
            <a:cxnLst/>
            <a:rect l="l" t="t" r="r" b="b"/>
            <a:pathLst>
              <a:path w="12928340" h="6662053">
                <a:moveTo>
                  <a:pt x="0" y="0"/>
                </a:moveTo>
                <a:lnTo>
                  <a:pt x="12928340" y="0"/>
                </a:lnTo>
                <a:lnTo>
                  <a:pt x="12928340" y="6662053"/>
                </a:lnTo>
                <a:lnTo>
                  <a:pt x="0" y="66620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2">
            <a:extLst>
              <a:ext uri="{FF2B5EF4-FFF2-40B4-BE49-F238E27FC236}">
                <a16:creationId xmlns:a16="http://schemas.microsoft.com/office/drawing/2014/main" id="{10D985D0-A285-BE14-2707-B8586A340891}"/>
              </a:ext>
            </a:extLst>
          </p:cNvPr>
          <p:cNvSpPr txBox="1"/>
          <p:nvPr/>
        </p:nvSpPr>
        <p:spPr>
          <a:xfrm>
            <a:off x="4308655" y="114300"/>
            <a:ext cx="12940579" cy="1498680"/>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v"/>
            </a:pPr>
            <a:r>
              <a:rPr lang="en-US" sz="3200">
                <a:solidFill>
                  <a:schemeClr val="bg1"/>
                </a:solidFill>
                <a:latin typeface="Aptos Display" panose="020B0004020202020204" pitchFamily="34" charset="0"/>
              </a:rPr>
              <a:t>Each matrix is a 3×3 affine transform (homogeneous coordinates), and the final transform is:</a:t>
            </a:r>
            <a:endParaRPr lang="en-IN" sz="3200">
              <a:solidFill>
                <a:schemeClr val="bg1"/>
              </a:solidFill>
              <a:latin typeface="Aptos Display" panose="020B0004020202020204" pitchFamily="34" charset="0"/>
            </a:endParaRPr>
          </a:p>
        </p:txBody>
      </p:sp>
      <p:sp>
        <p:nvSpPr>
          <p:cNvPr id="11" name="TextBox 10">
            <a:extLst>
              <a:ext uri="{FF2B5EF4-FFF2-40B4-BE49-F238E27FC236}">
                <a16:creationId xmlns:a16="http://schemas.microsoft.com/office/drawing/2014/main" id="{CDD6BD51-6DB2-F094-6481-2DA08949280F}"/>
              </a:ext>
            </a:extLst>
          </p:cNvPr>
          <p:cNvSpPr txBox="1"/>
          <p:nvPr/>
        </p:nvSpPr>
        <p:spPr>
          <a:xfrm>
            <a:off x="4368078" y="4066326"/>
            <a:ext cx="12940579" cy="926920"/>
          </a:xfrm>
          <a:prstGeom prst="rect">
            <a:avLst/>
          </a:prstGeom>
          <a:noFill/>
        </p:spPr>
        <p:txBody>
          <a:bodyPr wrap="square" rtlCol="0">
            <a:spAutoFit/>
          </a:bodyPr>
          <a:lstStyle/>
          <a:p>
            <a:pPr>
              <a:lnSpc>
                <a:spcPct val="150000"/>
              </a:lnSpc>
            </a:pPr>
            <a:r>
              <a:rPr lang="en-US" sz="4000">
                <a:solidFill>
                  <a:schemeClr val="bg2">
                    <a:lumMod val="90000"/>
                  </a:schemeClr>
                </a:solidFill>
                <a:latin typeface="Aptos Display" panose="020B0004020202020204" pitchFamily="34" charset="0"/>
              </a:rPr>
              <a:t>Step 2: Effective Region </a:t>
            </a:r>
          </a:p>
        </p:txBody>
      </p:sp>
      <p:pic>
        <p:nvPicPr>
          <p:cNvPr id="13" name="Picture 12">
            <a:extLst>
              <a:ext uri="{FF2B5EF4-FFF2-40B4-BE49-F238E27FC236}">
                <a16:creationId xmlns:a16="http://schemas.microsoft.com/office/drawing/2014/main" id="{2490DD3B-ECFD-5DD0-DA5B-E77A6B0C5F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8078" y="5606960"/>
            <a:ext cx="11329122" cy="3160673"/>
          </a:xfrm>
          <a:prstGeom prst="rect">
            <a:avLst/>
          </a:prstGeom>
        </p:spPr>
      </p:pic>
      <p:sp>
        <p:nvSpPr>
          <p:cNvPr id="14" name="TextBox 13">
            <a:extLst>
              <a:ext uri="{FF2B5EF4-FFF2-40B4-BE49-F238E27FC236}">
                <a16:creationId xmlns:a16="http://schemas.microsoft.com/office/drawing/2014/main" id="{BB12762B-391D-B153-1376-3EDBE1666D4D}"/>
              </a:ext>
            </a:extLst>
          </p:cNvPr>
          <p:cNvSpPr txBox="1"/>
          <p:nvPr/>
        </p:nvSpPr>
        <p:spPr>
          <a:xfrm>
            <a:off x="4368078" y="9108585"/>
            <a:ext cx="11329122" cy="584775"/>
          </a:xfrm>
          <a:prstGeom prst="rect">
            <a:avLst/>
          </a:prstGeom>
          <a:noFill/>
        </p:spPr>
        <p:txBody>
          <a:bodyPr wrap="square" lIns="91440" tIns="45720" rIns="91440" bIns="45720" rtlCol="0" anchor="t">
            <a:spAutoFit/>
          </a:bodyPr>
          <a:lstStyle/>
          <a:p>
            <a:pPr marL="457200" indent="-457200" algn="just">
              <a:buFont typeface="Wingdings" panose="05000000000000000000" pitchFamily="2" charset="2"/>
              <a:buChar char="v"/>
            </a:pPr>
            <a:r>
              <a:rPr lang="en-US" sz="3200">
                <a:solidFill>
                  <a:schemeClr val="bg1"/>
                </a:solidFill>
                <a:latin typeface="Aptos Display"/>
              </a:rPr>
              <a:t>Extract a 512 x 512 region centered at the centroid</a:t>
            </a:r>
            <a:r>
              <a:rPr lang="en-US">
                <a:solidFill>
                  <a:schemeClr val="bg1"/>
                </a:solidFill>
              </a:rPr>
              <a:t>.</a:t>
            </a:r>
            <a:endParaRPr lang="en-IN">
              <a:solidFill>
                <a:schemeClr val="bg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888130E-1738-E4AA-F460-03AEA9E176DF}"/>
                  </a:ext>
                </a:extLst>
              </p:cNvPr>
              <p:cNvSpPr txBox="1"/>
              <p:nvPr/>
            </p:nvSpPr>
            <p:spPr>
              <a:xfrm>
                <a:off x="7697467" y="1535820"/>
                <a:ext cx="5251091" cy="5375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3200" b="1" i="1" smtClean="0">
                          <a:solidFill>
                            <a:schemeClr val="bg1"/>
                          </a:solidFill>
                          <a:latin typeface="Cambria Math" panose="02040503050406030204" pitchFamily="18" charset="0"/>
                        </a:rPr>
                        <m:t>𝑴</m:t>
                      </m:r>
                      <m:r>
                        <a:rPr lang="en-IN" sz="3200" b="1" i="0">
                          <a:solidFill>
                            <a:schemeClr val="bg1"/>
                          </a:solidFill>
                          <a:latin typeface="Cambria Math" panose="02040503050406030204" pitchFamily="18" charset="0"/>
                        </a:rPr>
                        <m:t>=</m:t>
                      </m:r>
                      <m:r>
                        <a:rPr lang="en-IN" sz="3200" b="1" i="1">
                          <a:solidFill>
                            <a:schemeClr val="bg1"/>
                          </a:solidFill>
                          <a:latin typeface="Cambria Math" panose="02040503050406030204" pitchFamily="18" charset="0"/>
                        </a:rPr>
                        <m:t>𝑵</m:t>
                      </m:r>
                      <m:r>
                        <a:rPr lang="en-IN" sz="3200" b="1" i="0">
                          <a:solidFill>
                            <a:schemeClr val="bg1"/>
                          </a:solidFill>
                          <a:latin typeface="Cambria Math" panose="02040503050406030204" pitchFamily="18" charset="0"/>
                        </a:rPr>
                        <m:t>⋅</m:t>
                      </m:r>
                      <m:sSub>
                        <m:sSubPr>
                          <m:ctrlPr>
                            <a:rPr lang="en-IN" sz="3200" b="1" i="1">
                              <a:solidFill>
                                <a:schemeClr val="bg1"/>
                              </a:solidFill>
                              <a:latin typeface="Cambria Math" panose="02040503050406030204" pitchFamily="18" charset="0"/>
                            </a:rPr>
                          </m:ctrlPr>
                        </m:sSubPr>
                        <m:e>
                          <m:r>
                            <a:rPr lang="en-IN" sz="3200" b="1" i="1">
                              <a:solidFill>
                                <a:schemeClr val="bg1"/>
                              </a:solidFill>
                              <a:latin typeface="Cambria Math" panose="02040503050406030204" pitchFamily="18" charset="0"/>
                            </a:rPr>
                            <m:t>𝑺</m:t>
                          </m:r>
                        </m:e>
                        <m:sub>
                          <m:r>
                            <a:rPr lang="en-IN" sz="3200" b="1" i="1">
                              <a:solidFill>
                                <a:schemeClr val="bg1"/>
                              </a:solidFill>
                              <a:latin typeface="Cambria Math" panose="02040503050406030204" pitchFamily="18" charset="0"/>
                            </a:rPr>
                            <m:t>𝒚</m:t>
                          </m:r>
                        </m:sub>
                      </m:sSub>
                      <m:r>
                        <a:rPr lang="en-IN" sz="3200" b="1" i="0">
                          <a:solidFill>
                            <a:schemeClr val="bg1"/>
                          </a:solidFill>
                          <a:latin typeface="Cambria Math" panose="02040503050406030204" pitchFamily="18" charset="0"/>
                        </a:rPr>
                        <m:t>⋅</m:t>
                      </m:r>
                      <m:sSub>
                        <m:sSubPr>
                          <m:ctrlPr>
                            <a:rPr lang="en-IN" sz="3200" b="1" i="1">
                              <a:solidFill>
                                <a:schemeClr val="bg1"/>
                              </a:solidFill>
                              <a:latin typeface="Cambria Math" panose="02040503050406030204" pitchFamily="18" charset="0"/>
                            </a:rPr>
                          </m:ctrlPr>
                        </m:sSubPr>
                        <m:e>
                          <m:r>
                            <a:rPr lang="en-IN" sz="3200" b="1" i="1">
                              <a:solidFill>
                                <a:schemeClr val="bg1"/>
                              </a:solidFill>
                              <a:latin typeface="Cambria Math" panose="02040503050406030204" pitchFamily="18" charset="0"/>
                            </a:rPr>
                            <m:t>𝑺</m:t>
                          </m:r>
                        </m:e>
                        <m:sub>
                          <m:r>
                            <a:rPr lang="en-IN" sz="3200" b="1" i="1">
                              <a:solidFill>
                                <a:schemeClr val="bg1"/>
                              </a:solidFill>
                              <a:latin typeface="Cambria Math" panose="02040503050406030204" pitchFamily="18" charset="0"/>
                            </a:rPr>
                            <m:t>𝒙</m:t>
                          </m:r>
                        </m:sub>
                      </m:sSub>
                      <m:r>
                        <a:rPr lang="en-IN" sz="3200" b="1" i="0">
                          <a:solidFill>
                            <a:schemeClr val="bg1"/>
                          </a:solidFill>
                          <a:latin typeface="Cambria Math" panose="02040503050406030204" pitchFamily="18" charset="0"/>
                        </a:rPr>
                        <m:t>⋅</m:t>
                      </m:r>
                      <m:r>
                        <a:rPr lang="en-IN" sz="3200" b="1" i="1">
                          <a:solidFill>
                            <a:schemeClr val="bg1"/>
                          </a:solidFill>
                          <a:latin typeface="Cambria Math" panose="02040503050406030204" pitchFamily="18" charset="0"/>
                        </a:rPr>
                        <m:t>𝑻</m:t>
                      </m:r>
                    </m:oMath>
                  </m:oMathPara>
                </a14:m>
                <a:endParaRPr lang="en-IN" sz="3200" b="1">
                  <a:solidFill>
                    <a:schemeClr val="bg1"/>
                  </a:solidFill>
                </a:endParaRPr>
              </a:p>
            </p:txBody>
          </p:sp>
        </mc:Choice>
        <mc:Fallback xmlns="">
          <p:sp>
            <p:nvSpPr>
              <p:cNvPr id="5" name="TextBox 4">
                <a:extLst>
                  <a:ext uri="{FF2B5EF4-FFF2-40B4-BE49-F238E27FC236}">
                    <a16:creationId xmlns:a16="http://schemas.microsoft.com/office/drawing/2014/main" id="{2888130E-1738-E4AA-F460-03AEA9E176DF}"/>
                  </a:ext>
                </a:extLst>
              </p:cNvPr>
              <p:cNvSpPr txBox="1">
                <a:spLocks noRot="1" noChangeAspect="1" noMove="1" noResize="1" noEditPoints="1" noAdjustHandles="1" noChangeArrowheads="1" noChangeShapeType="1" noTextEdit="1"/>
              </p:cNvSpPr>
              <p:nvPr/>
            </p:nvSpPr>
            <p:spPr>
              <a:xfrm>
                <a:off x="7697467" y="1535820"/>
                <a:ext cx="5251091" cy="537519"/>
              </a:xfrm>
              <a:prstGeom prst="rect">
                <a:avLst/>
              </a:prstGeom>
              <a:blipFill>
                <a:blip r:embed="rId6"/>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117ADEB-50A4-AF5D-F04E-614E52508848}"/>
              </a:ext>
            </a:extLst>
          </p:cNvPr>
          <p:cNvSpPr txBox="1"/>
          <p:nvPr/>
        </p:nvSpPr>
        <p:spPr>
          <a:xfrm>
            <a:off x="4308654" y="2226694"/>
            <a:ext cx="12940579" cy="1498680"/>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v"/>
            </a:pPr>
            <a:r>
              <a:rPr lang="en-US" sz="3200">
                <a:solidFill>
                  <a:schemeClr val="bg1"/>
                </a:solidFill>
                <a:latin typeface="Aptos Display" panose="020B0004020202020204" pitchFamily="34" charset="0"/>
              </a:rPr>
              <a:t>The Resulting Image after the normalization with dimensions 1024 </a:t>
            </a:r>
            <a:r>
              <a:rPr lang="en-US" sz="3200">
                <a:solidFill>
                  <a:schemeClr val="bg1"/>
                </a:solidFill>
                <a:latin typeface="Aptos Display"/>
              </a:rPr>
              <a:t>x 1024 pixels.</a:t>
            </a:r>
            <a:endParaRPr lang="en-IN" sz="3200">
              <a:solidFill>
                <a:schemeClr val="bg1"/>
              </a:solidFill>
              <a:latin typeface="Aptos Display" panose="020B0004020202020204" pitchFamily="34" charset="0"/>
            </a:endParaRPr>
          </a:p>
        </p:txBody>
      </p:sp>
    </p:spTree>
    <p:extLst>
      <p:ext uri="{BB962C8B-B14F-4D97-AF65-F5344CB8AC3E}">
        <p14:creationId xmlns:p14="http://schemas.microsoft.com/office/powerpoint/2010/main" val="30821539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2A2A"/>
        </a:solidFill>
        <a:effectLst/>
      </p:bgPr>
    </p:bg>
    <p:spTree>
      <p:nvGrpSpPr>
        <p:cNvPr id="1" name="">
          <a:extLst>
            <a:ext uri="{FF2B5EF4-FFF2-40B4-BE49-F238E27FC236}">
              <a16:creationId xmlns:a16="http://schemas.microsoft.com/office/drawing/2014/main" id="{4901D04A-30FC-64D9-8C3D-A521EE2A6531}"/>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B4064952-4970-4E1B-8E5F-41B6FA320762}"/>
              </a:ext>
            </a:extLst>
          </p:cNvPr>
          <p:cNvSpPr/>
          <p:nvPr/>
        </p:nvSpPr>
        <p:spPr>
          <a:xfrm rot="6013920">
            <a:off x="-6006970" y="1812474"/>
            <a:ext cx="12928340" cy="6662053"/>
          </a:xfrm>
          <a:custGeom>
            <a:avLst/>
            <a:gdLst/>
            <a:ahLst/>
            <a:cxnLst/>
            <a:rect l="l" t="t" r="r" b="b"/>
            <a:pathLst>
              <a:path w="12928340" h="6662053">
                <a:moveTo>
                  <a:pt x="0" y="0"/>
                </a:moveTo>
                <a:lnTo>
                  <a:pt x="12928340" y="0"/>
                </a:lnTo>
                <a:lnTo>
                  <a:pt x="12928340" y="6662053"/>
                </a:lnTo>
                <a:lnTo>
                  <a:pt x="0" y="66620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2">
            <a:extLst>
              <a:ext uri="{FF2B5EF4-FFF2-40B4-BE49-F238E27FC236}">
                <a16:creationId xmlns:a16="http://schemas.microsoft.com/office/drawing/2014/main" id="{E0636E49-7368-C77C-F250-C9399281D719}"/>
              </a:ext>
            </a:extLst>
          </p:cNvPr>
          <p:cNvSpPr txBox="1"/>
          <p:nvPr/>
        </p:nvSpPr>
        <p:spPr>
          <a:xfrm>
            <a:off x="4357192" y="308362"/>
            <a:ext cx="12940579" cy="4638001"/>
          </a:xfrm>
          <a:prstGeom prst="rect">
            <a:avLst/>
          </a:prstGeom>
          <a:noFill/>
        </p:spPr>
        <p:txBody>
          <a:bodyPr wrap="square" lIns="91440" tIns="45720" rIns="91440" bIns="45720" rtlCol="0" anchor="t">
            <a:spAutoFit/>
          </a:bodyPr>
          <a:lstStyle/>
          <a:p>
            <a:pPr>
              <a:lnSpc>
                <a:spcPct val="150000"/>
              </a:lnSpc>
            </a:pPr>
            <a:r>
              <a:rPr lang="en-US" sz="4000">
                <a:solidFill>
                  <a:schemeClr val="bg2">
                    <a:lumMod val="90000"/>
                  </a:schemeClr>
                </a:solidFill>
                <a:latin typeface="Aptos Display"/>
              </a:rPr>
              <a:t>Step 3: Discrete Wavelet Transform &amp; Sub-block Division</a:t>
            </a:r>
          </a:p>
          <a:p>
            <a:pPr marL="457200" indent="-457200">
              <a:lnSpc>
                <a:spcPct val="150000"/>
              </a:lnSpc>
              <a:buFont typeface="Wingdings" panose="05000000000000000000" pitchFamily="2" charset="2"/>
              <a:buChar char="v"/>
            </a:pPr>
            <a:r>
              <a:rPr lang="en-US" sz="3200">
                <a:solidFill>
                  <a:schemeClr val="bg1"/>
                </a:solidFill>
                <a:latin typeface="Aptos Display"/>
              </a:rPr>
              <a:t>Apply 2-level Haar DWT to the 512×512 region.</a:t>
            </a:r>
          </a:p>
          <a:p>
            <a:pPr marL="457200" indent="-457200" algn="ctr">
              <a:lnSpc>
                <a:spcPct val="150000"/>
              </a:lnSpc>
              <a:buFont typeface="Wingdings" panose="05000000000000000000" pitchFamily="2" charset="2"/>
              <a:buChar char="§"/>
            </a:pPr>
            <a:r>
              <a:rPr lang="en-US" sz="3200">
                <a:solidFill>
                  <a:schemeClr val="bg1"/>
                </a:solidFill>
                <a:latin typeface="Aptos Display"/>
              </a:rPr>
              <a:t> First Level DWT (Divides 512 × 512 into four 256 × 256 sub bands: LL1, LH1, HL1, HH1).</a:t>
            </a:r>
          </a:p>
          <a:p>
            <a:pPr marL="457200" indent="-457200" algn="ctr">
              <a:lnSpc>
                <a:spcPct val="150000"/>
              </a:lnSpc>
              <a:buFont typeface="Wingdings" panose="05000000000000000000" pitchFamily="2" charset="2"/>
              <a:buChar char="§"/>
            </a:pPr>
            <a:r>
              <a:rPr lang="en-US" sz="3200">
                <a:solidFill>
                  <a:schemeClr val="bg1"/>
                </a:solidFill>
                <a:latin typeface="Aptos Display"/>
              </a:rPr>
              <a:t>Second Level DWT (Applies DWT to LL1 → four 128 × 128 sub bands: LL2, LH2, HL2, HH2).</a:t>
            </a:r>
            <a:endParaRPr lang="en-IN" sz="3200">
              <a:solidFill>
                <a:schemeClr val="bg1"/>
              </a:solidFill>
              <a:latin typeface="Aptos Display"/>
            </a:endParaRPr>
          </a:p>
        </p:txBody>
      </p:sp>
      <p:sp>
        <p:nvSpPr>
          <p:cNvPr id="14" name="TextBox 13">
            <a:extLst>
              <a:ext uri="{FF2B5EF4-FFF2-40B4-BE49-F238E27FC236}">
                <a16:creationId xmlns:a16="http://schemas.microsoft.com/office/drawing/2014/main" id="{10A8E63A-D7C1-6342-17A5-69C37D004937}"/>
              </a:ext>
            </a:extLst>
          </p:cNvPr>
          <p:cNvSpPr txBox="1"/>
          <p:nvPr/>
        </p:nvSpPr>
        <p:spPr>
          <a:xfrm>
            <a:off x="4357192" y="5143500"/>
            <a:ext cx="11329122" cy="584775"/>
          </a:xfrm>
          <a:prstGeom prst="rect">
            <a:avLst/>
          </a:prstGeom>
          <a:noFill/>
        </p:spPr>
        <p:txBody>
          <a:bodyPr wrap="square" lIns="91440" tIns="45720" rIns="91440" bIns="45720" rtlCol="0" anchor="t">
            <a:spAutoFit/>
          </a:bodyPr>
          <a:lstStyle/>
          <a:p>
            <a:pPr marL="457200" indent="-457200">
              <a:buFont typeface="Wingdings" panose="05000000000000000000" pitchFamily="2" charset="2"/>
              <a:buChar char="v"/>
            </a:pPr>
            <a:r>
              <a:rPr lang="en-US" sz="3200">
                <a:solidFill>
                  <a:schemeClr val="bg1"/>
                </a:solidFill>
                <a:latin typeface="Aptos Display"/>
              </a:rPr>
              <a:t>Focus on LL2 sub band (low-frequency), Divide into sub-blocks.</a:t>
            </a:r>
            <a:endParaRPr lang="en-IN">
              <a:solidFill>
                <a:schemeClr val="bg1"/>
              </a:solidFill>
              <a:latin typeface="Calibri"/>
              <a:ea typeface="Calibri"/>
              <a:cs typeface="Calibri"/>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8874051-37F5-F514-9406-F63405615B0F}"/>
                  </a:ext>
                </a:extLst>
              </p:cNvPr>
              <p:cNvSpPr txBox="1"/>
              <p:nvPr/>
            </p:nvSpPr>
            <p:spPr>
              <a:xfrm>
                <a:off x="4620352" y="6222624"/>
                <a:ext cx="12940579" cy="3201261"/>
              </a:xfrm>
              <a:prstGeom prst="rect">
                <a:avLst/>
              </a:prstGeom>
              <a:noFill/>
            </p:spPr>
            <p:txBody>
              <a:bodyPr wrap="square" rtlCol="0">
                <a:spAutoFit/>
              </a:bodyPr>
              <a:lstStyle/>
              <a:p>
                <a:pPr>
                  <a:lnSpc>
                    <a:spcPct val="150000"/>
                  </a:lnSpc>
                </a:pPr>
                <a:r>
                  <a:rPr lang="en-US" sz="4000">
                    <a:solidFill>
                      <a:schemeClr val="bg2">
                        <a:lumMod val="90000"/>
                      </a:schemeClr>
                    </a:solidFill>
                    <a:latin typeface="Aptos Display" panose="020B0004020202020204" pitchFamily="34" charset="0"/>
                  </a:rPr>
                  <a:t>Step 4: Singular Value Decomposition (SVD) </a:t>
                </a:r>
              </a:p>
              <a:p>
                <a:pPr marL="457200" indent="-457200">
                  <a:lnSpc>
                    <a:spcPct val="150000"/>
                  </a:lnSpc>
                  <a:buFont typeface="Wingdings" panose="05000000000000000000" pitchFamily="2" charset="2"/>
                  <a:buChar char="v"/>
                </a:pPr>
                <a:r>
                  <a:rPr lang="en-US" sz="3200">
                    <a:solidFill>
                      <a:schemeClr val="bg1"/>
                    </a:solidFill>
                    <a:latin typeface="Aptos Display" panose="020B0004020202020204" pitchFamily="34" charset="0"/>
                  </a:rPr>
                  <a:t>For each sub-block </a:t>
                </a:r>
                <a14:m>
                  <m:oMath xmlns:m="http://schemas.openxmlformats.org/officeDocument/2006/math">
                    <m:sSub>
                      <m:sSubPr>
                        <m:ctrlPr>
                          <a:rPr lang="en-US" sz="320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𝐴</m:t>
                        </m:r>
                      </m:e>
                      <m:sub>
                        <m:r>
                          <a:rPr lang="en-US" sz="3200" i="1" dirty="0" smtClean="0">
                            <a:solidFill>
                              <a:schemeClr val="bg1"/>
                            </a:solidFill>
                            <a:latin typeface="Cambria Math" panose="02040503050406030204" pitchFamily="18" charset="0"/>
                          </a:rPr>
                          <m:t>𝑖</m:t>
                        </m:r>
                      </m:sub>
                    </m:sSub>
                    <m:r>
                      <a:rPr lang="en-IN" sz="3200" b="0" i="1" dirty="0" smtClean="0">
                        <a:solidFill>
                          <a:schemeClr val="bg1"/>
                        </a:solidFill>
                        <a:latin typeface="Cambria Math" panose="02040503050406030204" pitchFamily="18" charset="0"/>
                      </a:rPr>
                      <m:t>:</m:t>
                    </m:r>
                  </m:oMath>
                </a14:m>
                <a:r>
                  <a:rPr lang="en-US" sz="3200">
                    <a:solidFill>
                      <a:schemeClr val="bg1"/>
                    </a:solidFill>
                    <a:latin typeface="Aptos Display" panose="020B0004020202020204" pitchFamily="34" charset="0"/>
                  </a:rPr>
                  <a:t>      </a:t>
                </a:r>
                <a14:m>
                  <m:oMath xmlns:m="http://schemas.openxmlformats.org/officeDocument/2006/math">
                    <m:sSub>
                      <m:sSubPr>
                        <m:ctrlPr>
                          <a:rPr lang="en-US" sz="320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𝐴</m:t>
                        </m:r>
                      </m:e>
                      <m:sub>
                        <m:r>
                          <a:rPr lang="en-US" sz="3200" i="1" dirty="0" smtClean="0">
                            <a:solidFill>
                              <a:schemeClr val="bg1"/>
                            </a:solidFill>
                            <a:latin typeface="Cambria Math" panose="02040503050406030204" pitchFamily="18" charset="0"/>
                          </a:rPr>
                          <m:t>𝑖</m:t>
                        </m:r>
                      </m:sub>
                    </m:sSub>
                    <m:r>
                      <a:rPr lang="en-US" sz="3200" i="0" dirty="0" smtClean="0">
                        <a:solidFill>
                          <a:schemeClr val="bg1"/>
                        </a:solidFill>
                        <a:latin typeface="Cambria Math" panose="02040503050406030204" pitchFamily="18" charset="0"/>
                      </a:rPr>
                      <m:t>=</m:t>
                    </m:r>
                    <m:sSub>
                      <m:sSubPr>
                        <m:ctrlPr>
                          <a:rPr lang="en-US" sz="320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𝑈</m:t>
                        </m:r>
                      </m:e>
                      <m:sub>
                        <m:r>
                          <a:rPr lang="en-US" sz="3200" i="1" dirty="0" smtClean="0">
                            <a:solidFill>
                              <a:schemeClr val="bg1"/>
                            </a:solidFill>
                            <a:latin typeface="Cambria Math" panose="02040503050406030204" pitchFamily="18" charset="0"/>
                          </a:rPr>
                          <m:t>𝑖</m:t>
                        </m:r>
                      </m:sub>
                    </m:sSub>
                    <m:r>
                      <a:rPr lang="en-US" sz="3200" i="0" dirty="0" smtClean="0">
                        <a:solidFill>
                          <a:schemeClr val="bg1"/>
                        </a:solidFill>
                        <a:latin typeface="Cambria Math" panose="02040503050406030204" pitchFamily="18" charset="0"/>
                      </a:rPr>
                      <m:t>⋅</m:t>
                    </m:r>
                    <m:sSub>
                      <m:sSubPr>
                        <m:ctrlPr>
                          <a:rPr lang="en-US" sz="320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𝑆</m:t>
                        </m:r>
                      </m:e>
                      <m:sub>
                        <m:r>
                          <a:rPr lang="en-US" sz="3200" i="1" dirty="0" smtClean="0">
                            <a:solidFill>
                              <a:schemeClr val="bg1"/>
                            </a:solidFill>
                            <a:latin typeface="Cambria Math" panose="02040503050406030204" pitchFamily="18" charset="0"/>
                          </a:rPr>
                          <m:t>𝑖</m:t>
                        </m:r>
                      </m:sub>
                    </m:sSub>
                    <m:r>
                      <a:rPr lang="en-US" sz="3200" i="0" dirty="0" smtClean="0">
                        <a:solidFill>
                          <a:schemeClr val="bg1"/>
                        </a:solidFill>
                        <a:latin typeface="Cambria Math" panose="02040503050406030204" pitchFamily="18" charset="0"/>
                      </a:rPr>
                      <m:t>⋅</m:t>
                    </m:r>
                    <m:sSubSup>
                      <m:sSubSupPr>
                        <m:ctrlPr>
                          <a:rPr lang="en-US" sz="3200" i="1" dirty="0" smtClean="0">
                            <a:solidFill>
                              <a:schemeClr val="bg1"/>
                            </a:solidFill>
                            <a:latin typeface="Cambria Math" panose="02040503050406030204" pitchFamily="18" charset="0"/>
                          </a:rPr>
                        </m:ctrlPr>
                      </m:sSubSupPr>
                      <m:e>
                        <m:r>
                          <a:rPr lang="en-US" sz="3200" i="1" dirty="0" smtClean="0">
                            <a:solidFill>
                              <a:schemeClr val="bg1"/>
                            </a:solidFill>
                            <a:latin typeface="Cambria Math" panose="02040503050406030204" pitchFamily="18" charset="0"/>
                          </a:rPr>
                          <m:t>𝑉</m:t>
                        </m:r>
                      </m:e>
                      <m:sub>
                        <m:r>
                          <a:rPr lang="en-US" sz="3200" i="1" dirty="0" smtClean="0">
                            <a:solidFill>
                              <a:schemeClr val="bg1"/>
                            </a:solidFill>
                            <a:latin typeface="Cambria Math" panose="02040503050406030204" pitchFamily="18" charset="0"/>
                          </a:rPr>
                          <m:t>𝑖</m:t>
                        </m:r>
                      </m:sub>
                      <m:sup>
                        <m:r>
                          <a:rPr lang="en-US" sz="3200" i="1" dirty="0" smtClean="0">
                            <a:solidFill>
                              <a:schemeClr val="bg1"/>
                            </a:solidFill>
                            <a:latin typeface="Cambria Math" panose="02040503050406030204" pitchFamily="18" charset="0"/>
                          </a:rPr>
                          <m:t>𝑇</m:t>
                        </m:r>
                      </m:sup>
                    </m:sSubSup>
                  </m:oMath>
                </a14:m>
                <a:endParaRPr lang="en-US" sz="3200">
                  <a:solidFill>
                    <a:schemeClr val="bg1"/>
                  </a:solidFill>
                  <a:latin typeface="Aptos Display" panose="020B0004020202020204" pitchFamily="34" charset="0"/>
                </a:endParaRPr>
              </a:p>
              <a:p>
                <a:pPr marL="457200" indent="-457200">
                  <a:lnSpc>
                    <a:spcPct val="150000"/>
                  </a:lnSpc>
                  <a:buFont typeface="Wingdings" panose="05000000000000000000" pitchFamily="2" charset="2"/>
                  <a:buChar char="v"/>
                </a:pPr>
                <a:r>
                  <a:rPr lang="en-US" sz="3200">
                    <a:solidFill>
                      <a:schemeClr val="bg1"/>
                    </a:solidFill>
                    <a:latin typeface="Aptos Display" panose="020B0004020202020204" pitchFamily="34" charset="0"/>
                  </a:rPr>
                  <a:t>Extract maximum singular value </a:t>
                </a:r>
                <a14:m>
                  <m:oMath xmlns:m="http://schemas.openxmlformats.org/officeDocument/2006/math">
                    <m:sSub>
                      <m:sSubPr>
                        <m:ctrlPr>
                          <a:rPr lang="en-US" sz="320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𝑆</m:t>
                        </m:r>
                      </m:e>
                      <m:sub>
                        <m:r>
                          <m:rPr>
                            <m:sty m:val="p"/>
                          </m:rPr>
                          <a:rPr lang="en-US" sz="3200" i="0" dirty="0" smtClean="0">
                            <a:solidFill>
                              <a:schemeClr val="bg1"/>
                            </a:solidFill>
                            <a:latin typeface="Cambria Math" panose="02040503050406030204" pitchFamily="18" charset="0"/>
                          </a:rPr>
                          <m:t>max</m:t>
                        </m:r>
                      </m:sub>
                    </m:sSub>
                  </m:oMath>
                </a14:m>
                <a:r>
                  <a:rPr lang="en-US" sz="3200">
                    <a:solidFill>
                      <a:schemeClr val="bg1"/>
                    </a:solidFill>
                    <a:latin typeface="Aptos Display" panose="020B0004020202020204" pitchFamily="34" charset="0"/>
                  </a:rPr>
                  <a:t> from </a:t>
                </a:r>
                <a14:m>
                  <m:oMath xmlns:m="http://schemas.openxmlformats.org/officeDocument/2006/math">
                    <m:sSub>
                      <m:sSubPr>
                        <m:ctrlPr>
                          <a:rPr lang="en-US" sz="3200" i="1" dirty="0" smtClean="0">
                            <a:solidFill>
                              <a:schemeClr val="bg1"/>
                            </a:solidFill>
                            <a:latin typeface="Cambria Math" panose="02040503050406030204" pitchFamily="18" charset="0"/>
                          </a:rPr>
                        </m:ctrlPr>
                      </m:sSubPr>
                      <m:e>
                        <m:r>
                          <a:rPr lang="en-IN" sz="3200" b="0" i="1" dirty="0" smtClean="0">
                            <a:solidFill>
                              <a:schemeClr val="bg1"/>
                            </a:solidFill>
                            <a:latin typeface="Cambria Math" panose="02040503050406030204" pitchFamily="18" charset="0"/>
                          </a:rPr>
                          <m:t>𝑆</m:t>
                        </m:r>
                      </m:e>
                      <m:sub>
                        <m:r>
                          <a:rPr lang="en-US" sz="3200" i="1" dirty="0" smtClean="0">
                            <a:solidFill>
                              <a:schemeClr val="bg1"/>
                            </a:solidFill>
                            <a:latin typeface="Cambria Math" panose="02040503050406030204" pitchFamily="18" charset="0"/>
                          </a:rPr>
                          <m:t>𝑖</m:t>
                        </m:r>
                      </m:sub>
                    </m:sSub>
                  </m:oMath>
                </a14:m>
                <a:r>
                  <a:rPr lang="en-US" sz="3200">
                    <a:solidFill>
                      <a:schemeClr val="bg1"/>
                    </a:solidFill>
                    <a:latin typeface="Aptos Display" panose="020B0004020202020204" pitchFamily="34" charset="0"/>
                  </a:rPr>
                  <a:t>, Form matrix 𝐵 of size 16×16 with all </a:t>
                </a:r>
                <a14:m>
                  <m:oMath xmlns:m="http://schemas.openxmlformats.org/officeDocument/2006/math">
                    <m:sSub>
                      <m:sSubPr>
                        <m:ctrlPr>
                          <a:rPr lang="en-US" sz="3200" i="1" dirty="0">
                            <a:solidFill>
                              <a:schemeClr val="bg1"/>
                            </a:solidFill>
                            <a:latin typeface="Cambria Math" panose="02040503050406030204" pitchFamily="18" charset="0"/>
                          </a:rPr>
                        </m:ctrlPr>
                      </m:sSubPr>
                      <m:e>
                        <m:r>
                          <a:rPr lang="en-US" sz="3200" i="1" dirty="0">
                            <a:solidFill>
                              <a:schemeClr val="bg1"/>
                            </a:solidFill>
                            <a:latin typeface="Cambria Math" panose="02040503050406030204" pitchFamily="18" charset="0"/>
                          </a:rPr>
                          <m:t>𝑆</m:t>
                        </m:r>
                      </m:e>
                      <m:sub>
                        <m:r>
                          <m:rPr>
                            <m:sty m:val="p"/>
                          </m:rPr>
                          <a:rPr lang="en-US" sz="3200" dirty="0">
                            <a:solidFill>
                              <a:schemeClr val="bg1"/>
                            </a:solidFill>
                            <a:latin typeface="Cambria Math" panose="02040503050406030204" pitchFamily="18" charset="0"/>
                          </a:rPr>
                          <m:t>max</m:t>
                        </m:r>
                      </m:sub>
                    </m:sSub>
                  </m:oMath>
                </a14:m>
                <a:r>
                  <a:rPr lang="en-US" sz="3200">
                    <a:solidFill>
                      <a:schemeClr val="bg1"/>
                    </a:solidFill>
                    <a:latin typeface="Aptos Display" panose="020B0004020202020204" pitchFamily="34" charset="0"/>
                  </a:rPr>
                  <a:t>.</a:t>
                </a:r>
              </a:p>
            </p:txBody>
          </p:sp>
        </mc:Choice>
        <mc:Fallback xmlns="">
          <p:sp>
            <p:nvSpPr>
              <p:cNvPr id="5" name="TextBox 4">
                <a:extLst>
                  <a:ext uri="{FF2B5EF4-FFF2-40B4-BE49-F238E27FC236}">
                    <a16:creationId xmlns:a16="http://schemas.microsoft.com/office/drawing/2014/main" id="{18874051-37F5-F514-9406-F63405615B0F}"/>
                  </a:ext>
                </a:extLst>
              </p:cNvPr>
              <p:cNvSpPr txBox="1">
                <a:spLocks noRot="1" noChangeAspect="1" noMove="1" noResize="1" noEditPoints="1" noAdjustHandles="1" noChangeArrowheads="1" noChangeShapeType="1" noTextEdit="1"/>
              </p:cNvSpPr>
              <p:nvPr/>
            </p:nvSpPr>
            <p:spPr>
              <a:xfrm>
                <a:off x="4620352" y="6222624"/>
                <a:ext cx="12940579" cy="3201261"/>
              </a:xfrm>
              <a:prstGeom prst="rect">
                <a:avLst/>
              </a:prstGeom>
              <a:blipFill>
                <a:blip r:embed="rId5"/>
                <a:stretch>
                  <a:fillRect l="-1696" b="-5333"/>
                </a:stretch>
              </a:blipFill>
            </p:spPr>
            <p:txBody>
              <a:bodyPr/>
              <a:lstStyle/>
              <a:p>
                <a:r>
                  <a:rPr lang="en-US">
                    <a:noFill/>
                  </a:rPr>
                  <a:t> </a:t>
                </a:r>
              </a:p>
            </p:txBody>
          </p:sp>
        </mc:Fallback>
      </mc:AlternateContent>
    </p:spTree>
    <p:extLst>
      <p:ext uri="{BB962C8B-B14F-4D97-AF65-F5344CB8AC3E}">
        <p14:creationId xmlns:p14="http://schemas.microsoft.com/office/powerpoint/2010/main" val="25507830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32</Slides>
  <Notes>7</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minimalist professional Business Proposal Presentation</dc:title>
  <cp:revision>4</cp:revision>
  <dcterms:created xsi:type="dcterms:W3CDTF">2006-08-16T00:00:00Z</dcterms:created>
  <dcterms:modified xsi:type="dcterms:W3CDTF">2025-05-05T07:46:22Z</dcterms:modified>
  <dc:identifier>DAGmJa2zOMw</dc:identifier>
</cp:coreProperties>
</file>